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3" r:id="rId2"/>
    <p:sldMasterId id="2147483746" r:id="rId3"/>
    <p:sldMasterId id="2147483758" r:id="rId4"/>
    <p:sldMasterId id="2147483770" r:id="rId5"/>
  </p:sldMasterIdLst>
  <p:notesMasterIdLst>
    <p:notesMasterId r:id="rId24"/>
  </p:notesMasterIdLst>
  <p:sldIdLst>
    <p:sldId id="256" r:id="rId6"/>
    <p:sldId id="431" r:id="rId7"/>
    <p:sldId id="443" r:id="rId8"/>
    <p:sldId id="442" r:id="rId9"/>
    <p:sldId id="439" r:id="rId10"/>
    <p:sldId id="440" r:id="rId11"/>
    <p:sldId id="441" r:id="rId12"/>
    <p:sldId id="436" r:id="rId13"/>
    <p:sldId id="437" r:id="rId14"/>
    <p:sldId id="438" r:id="rId15"/>
    <p:sldId id="435" r:id="rId16"/>
    <p:sldId id="433" r:id="rId17"/>
    <p:sldId id="434" r:id="rId18"/>
    <p:sldId id="432" r:id="rId19"/>
    <p:sldId id="430" r:id="rId20"/>
    <p:sldId id="257" r:id="rId21"/>
    <p:sldId id="429" r:id="rId22"/>
    <p:sldId id="428" r:id="rId23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FE9"/>
    <a:srgbClr val="161AAE"/>
    <a:srgbClr val="252AE3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42" d="100"/>
          <a:sy n="142" d="100"/>
        </p:scale>
        <p:origin x="82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3FFCB-5707-4574-9A9C-41DB50FE3DB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88A8FE-10F9-4246-9749-979231914720}">
      <dgm:prSet/>
      <dgm:spPr>
        <a:xfrm rot="19782933">
          <a:off x="204712" y="246494"/>
          <a:ext cx="407578" cy="2420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</a:p>
      </dgm:t>
    </dgm:pt>
    <dgm:pt modelId="{C31B36A9-0447-481D-A07E-6CBC93CE587C}" type="parTrans" cxnId="{F348D09C-8D91-4AB2-BDD7-A164EF78BA8B}">
      <dgm:prSet/>
      <dgm:spPr/>
      <dgm:t>
        <a:bodyPr/>
        <a:lstStyle/>
        <a:p>
          <a:endParaRPr lang="ru-RU"/>
        </a:p>
      </dgm:t>
    </dgm:pt>
    <dgm:pt modelId="{60656041-26F6-428B-89D3-AF8E5636EFA6}" type="sibTrans" cxnId="{F348D09C-8D91-4AB2-BDD7-A164EF78BA8B}">
      <dgm:prSet/>
      <dgm:spPr/>
      <dgm:t>
        <a:bodyPr/>
        <a:lstStyle/>
        <a:p>
          <a:endParaRPr lang="ru-RU"/>
        </a:p>
      </dgm:t>
    </dgm:pt>
    <dgm:pt modelId="{39D38F57-F205-497D-8068-32799384D992}" type="pres">
      <dgm:prSet presAssocID="{5A23FFCB-5707-4574-9A9C-41DB50FE3DB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FC2C6-80BD-4848-BAEF-6567C4BDDFDA}" type="pres">
      <dgm:prSet presAssocID="{5A23FFCB-5707-4574-9A9C-41DB50FE3DBC}" presName="ribbon" presStyleLbl="node1" presStyleIdx="0" presStyleCnt="1" custAng="19911417" custScaleX="80629" custScaleY="37619" custLinFactNeighborY="2054"/>
      <dgm:spPr>
        <a:xfrm rot="19911417">
          <a:off x="119624" y="229468"/>
          <a:ext cx="995836" cy="185850"/>
        </a:xfrm>
        <a:prstGeom prst="leftRightRibbon">
          <a:avLst/>
        </a:prstGeom>
        <a:solidFill>
          <a:srgbClr val="FFC000">
            <a:alpha val="84000"/>
          </a:srgb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</a:ln>
        <a:effectLst/>
      </dgm:spPr>
    </dgm:pt>
    <dgm:pt modelId="{131623DA-E17F-4DB9-83C4-0813BF9EFA53}" type="pres">
      <dgm:prSet presAssocID="{5A23FFCB-5707-4574-9A9C-41DB50FE3DBC}" presName="leftArrowText" presStyleLbl="node1" presStyleIdx="0" presStyleCnt="1" custAng="19782933" custLinFactNeighborX="13863" custLinFactNeighborY="39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89EB0-D69A-40B7-8715-8E475E969E14}" type="pres">
      <dgm:prSet presAssocID="{5A23FFCB-5707-4574-9A9C-41DB50FE3DBC}" presName="rightArrowText" presStyleLbl="node1" presStyleIdx="0" presStyleCnt="1" custAng="19986102" custLinFactNeighborY="-41706">
        <dgm:presLayoutVars>
          <dgm:chMax val="0"/>
          <dgm:bulletEnabled val="1"/>
        </dgm:presLayoutVars>
      </dgm:prSet>
      <dgm:spPr/>
    </dgm:pt>
  </dgm:ptLst>
  <dgm:cxnLst>
    <dgm:cxn modelId="{B46EBB7A-E5FB-42D8-94EF-CE1ECD467869}" type="presOf" srcId="{4088A8FE-10F9-4246-9749-979231914720}" destId="{131623DA-E17F-4DB9-83C4-0813BF9EFA53}" srcOrd="0" destOrd="0" presId="urn:microsoft.com/office/officeart/2005/8/layout/arrow6"/>
    <dgm:cxn modelId="{F348D09C-8D91-4AB2-BDD7-A164EF78BA8B}" srcId="{5A23FFCB-5707-4574-9A9C-41DB50FE3DBC}" destId="{4088A8FE-10F9-4246-9749-979231914720}" srcOrd="0" destOrd="0" parTransId="{C31B36A9-0447-481D-A07E-6CBC93CE587C}" sibTransId="{60656041-26F6-428B-89D3-AF8E5636EFA6}"/>
    <dgm:cxn modelId="{C56A3C4D-8550-4D61-B87B-D043242741CB}" type="presOf" srcId="{5A23FFCB-5707-4574-9A9C-41DB50FE3DBC}" destId="{39D38F57-F205-497D-8068-32799384D992}" srcOrd="0" destOrd="0" presId="urn:microsoft.com/office/officeart/2005/8/layout/arrow6"/>
    <dgm:cxn modelId="{6B8540B0-7468-4083-A978-436B66D5D013}" type="presParOf" srcId="{39D38F57-F205-497D-8068-32799384D992}" destId="{0AFFC2C6-80BD-4848-BAEF-6567C4BDDFDA}" srcOrd="0" destOrd="0" presId="urn:microsoft.com/office/officeart/2005/8/layout/arrow6"/>
    <dgm:cxn modelId="{59598FE2-BF52-485E-9962-E5F6B6913C3A}" type="presParOf" srcId="{39D38F57-F205-497D-8068-32799384D992}" destId="{131623DA-E17F-4DB9-83C4-0813BF9EFA53}" srcOrd="1" destOrd="0" presId="urn:microsoft.com/office/officeart/2005/8/layout/arrow6"/>
    <dgm:cxn modelId="{D6AFF0AC-1C0A-4EBD-8E2A-99E6F5B74D87}" type="presParOf" srcId="{39D38F57-F205-497D-8068-32799384D992}" destId="{59689EB0-D69A-40B7-8715-8E475E969E1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3FFCB-5707-4574-9A9C-41DB50FE3DB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88A8FE-10F9-4246-9749-979231914720}">
      <dgm:prSet/>
      <dgm:spPr>
        <a:xfrm rot="19782933">
          <a:off x="198537" y="255991"/>
          <a:ext cx="407578" cy="24207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</a:p>
      </dgm:t>
    </dgm:pt>
    <dgm:pt modelId="{C31B36A9-0447-481D-A07E-6CBC93CE587C}" type="parTrans" cxnId="{F348D09C-8D91-4AB2-BDD7-A164EF78BA8B}">
      <dgm:prSet/>
      <dgm:spPr/>
      <dgm:t>
        <a:bodyPr/>
        <a:lstStyle/>
        <a:p>
          <a:endParaRPr lang="ru-RU"/>
        </a:p>
      </dgm:t>
    </dgm:pt>
    <dgm:pt modelId="{60656041-26F6-428B-89D3-AF8E5636EFA6}" type="sibTrans" cxnId="{F348D09C-8D91-4AB2-BDD7-A164EF78BA8B}">
      <dgm:prSet/>
      <dgm:spPr/>
      <dgm:t>
        <a:bodyPr/>
        <a:lstStyle/>
        <a:p>
          <a:endParaRPr lang="ru-RU"/>
        </a:p>
      </dgm:t>
    </dgm:pt>
    <dgm:pt modelId="{39D38F57-F205-497D-8068-32799384D992}" type="pres">
      <dgm:prSet presAssocID="{5A23FFCB-5707-4574-9A9C-41DB50FE3DB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FC2C6-80BD-4848-BAEF-6567C4BDDFDA}" type="pres">
      <dgm:prSet presAssocID="{5A23FFCB-5707-4574-9A9C-41DB50FE3DBC}" presName="ribbon" presStyleLbl="node1" presStyleIdx="0" presStyleCnt="1" custAng="925658" custScaleX="73463" custScaleY="33386" custLinFactNeighborY="-23957"/>
      <dgm:spPr>
        <a:xfrm rot="925658">
          <a:off x="157701" y="120918"/>
          <a:ext cx="907330" cy="164938"/>
        </a:xfrm>
        <a:prstGeom prst="leftRightRibbon">
          <a:avLst/>
        </a:prstGeom>
        <a:solidFill>
          <a:srgbClr val="FFC000">
            <a:alpha val="77000"/>
          </a:srgb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</a:ln>
        <a:effectLst/>
      </dgm:spPr>
    </dgm:pt>
    <dgm:pt modelId="{131623DA-E17F-4DB9-83C4-0813BF9EFA53}" type="pres">
      <dgm:prSet presAssocID="{5A23FFCB-5707-4574-9A9C-41DB50FE3DBC}" presName="leftArrowText" presStyleLbl="node1" presStyleIdx="0" presStyleCnt="1" custAng="19782933" custLinFactNeighborX="13863" custLinFactNeighborY="39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89EB0-D69A-40B7-8715-8E475E969E14}" type="pres">
      <dgm:prSet presAssocID="{5A23FFCB-5707-4574-9A9C-41DB50FE3DBC}" presName="rightArrowText" presStyleLbl="node1" presStyleIdx="0" presStyleCnt="1" custAng="19986102" custLinFactNeighborY="-41706">
        <dgm:presLayoutVars>
          <dgm:chMax val="0"/>
          <dgm:bulletEnabled val="1"/>
        </dgm:presLayoutVars>
      </dgm:prSet>
      <dgm:spPr/>
    </dgm:pt>
  </dgm:ptLst>
  <dgm:cxnLst>
    <dgm:cxn modelId="{5FF230B6-FB8A-475B-A80F-FB34820EBF9B}" type="presOf" srcId="{5A23FFCB-5707-4574-9A9C-41DB50FE3DBC}" destId="{39D38F57-F205-497D-8068-32799384D992}" srcOrd="0" destOrd="0" presId="urn:microsoft.com/office/officeart/2005/8/layout/arrow6"/>
    <dgm:cxn modelId="{F348D09C-8D91-4AB2-BDD7-A164EF78BA8B}" srcId="{5A23FFCB-5707-4574-9A9C-41DB50FE3DBC}" destId="{4088A8FE-10F9-4246-9749-979231914720}" srcOrd="0" destOrd="0" parTransId="{C31B36A9-0447-481D-A07E-6CBC93CE587C}" sibTransId="{60656041-26F6-428B-89D3-AF8E5636EFA6}"/>
    <dgm:cxn modelId="{51094419-91BD-44AC-B57D-0C829F50D1A9}" type="presOf" srcId="{4088A8FE-10F9-4246-9749-979231914720}" destId="{131623DA-E17F-4DB9-83C4-0813BF9EFA53}" srcOrd="0" destOrd="0" presId="urn:microsoft.com/office/officeart/2005/8/layout/arrow6"/>
    <dgm:cxn modelId="{B5F440AC-444D-43C8-B879-F6B79C84F26C}" type="presParOf" srcId="{39D38F57-F205-497D-8068-32799384D992}" destId="{0AFFC2C6-80BD-4848-BAEF-6567C4BDDFDA}" srcOrd="0" destOrd="0" presId="urn:microsoft.com/office/officeart/2005/8/layout/arrow6"/>
    <dgm:cxn modelId="{945B431D-24CB-4566-8B43-9643344B4F71}" type="presParOf" srcId="{39D38F57-F205-497D-8068-32799384D992}" destId="{131623DA-E17F-4DB9-83C4-0813BF9EFA53}" srcOrd="1" destOrd="0" presId="urn:microsoft.com/office/officeart/2005/8/layout/arrow6"/>
    <dgm:cxn modelId="{1D0BCF59-7CD6-4489-B49A-4744A9DFDA70}" type="presParOf" srcId="{39D38F57-F205-497D-8068-32799384D992}" destId="{59689EB0-D69A-40B7-8715-8E475E969E1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FC2C6-80BD-4848-BAEF-6567C4BDDFDA}">
      <dsp:nvSpPr>
        <dsp:cNvPr id="0" name=""/>
        <dsp:cNvSpPr/>
      </dsp:nvSpPr>
      <dsp:spPr>
        <a:xfrm rot="19911417">
          <a:off x="119624" y="229468"/>
          <a:ext cx="995836" cy="185850"/>
        </a:xfrm>
        <a:prstGeom prst="leftRightRibbon">
          <a:avLst/>
        </a:prstGeom>
        <a:solidFill>
          <a:srgbClr val="FFC000">
            <a:alpha val="84000"/>
          </a:srgb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23DA-E17F-4DB9-83C4-0813BF9EFA53}">
      <dsp:nvSpPr>
        <dsp:cNvPr id="0" name=""/>
        <dsp:cNvSpPr/>
      </dsp:nvSpPr>
      <dsp:spPr>
        <a:xfrm rot="19782933">
          <a:off x="204712" y="246494"/>
          <a:ext cx="407578" cy="2420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</a:p>
      </dsp:txBody>
      <dsp:txXfrm>
        <a:off x="204712" y="246494"/>
        <a:ext cx="407578" cy="242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FC2C6-80BD-4848-BAEF-6567C4BDDFDA}">
      <dsp:nvSpPr>
        <dsp:cNvPr id="0" name=""/>
        <dsp:cNvSpPr/>
      </dsp:nvSpPr>
      <dsp:spPr>
        <a:xfrm rot="925658">
          <a:off x="157701" y="120918"/>
          <a:ext cx="907330" cy="164938"/>
        </a:xfrm>
        <a:prstGeom prst="leftRightRibbon">
          <a:avLst/>
        </a:prstGeom>
        <a:solidFill>
          <a:srgbClr val="FFC000">
            <a:alpha val="77000"/>
          </a:srgbClr>
        </a:solidFill>
        <a:ln w="12700" cap="flat" cmpd="sng" algn="ctr">
          <a:solidFill>
            <a:srgbClr val="ED7D31">
              <a:lumMod val="60000"/>
              <a:lumOff val="4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23DA-E17F-4DB9-83C4-0813BF9EFA53}">
      <dsp:nvSpPr>
        <dsp:cNvPr id="0" name=""/>
        <dsp:cNvSpPr/>
      </dsp:nvSpPr>
      <dsp:spPr>
        <a:xfrm rot="19782933">
          <a:off x="198537" y="255991"/>
          <a:ext cx="407578" cy="2420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</a:t>
          </a:r>
        </a:p>
      </dsp:txBody>
      <dsp:txXfrm>
        <a:off x="198537" y="255991"/>
        <a:ext cx="407578" cy="24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BE6C-5A0F-4954-9E93-691DE51EDAD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4E99-37BB-4454-BC21-3924C91B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18" Type="http://schemas.openxmlformats.org/officeDocument/2006/relationships/image" Target="../media/image11.png"/><Relationship Id="rId3" Type="http://schemas.openxmlformats.org/officeDocument/2006/relationships/image" Target="../media/image14.jpeg"/><Relationship Id="rId21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image" Target="../media/image13.jpeg"/><Relationship Id="rId16" Type="http://schemas.openxmlformats.org/officeDocument/2006/relationships/image" Target="../media/image8.png"/><Relationship Id="rId20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10.gif"/><Relationship Id="rId19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18" Type="http://schemas.openxmlformats.org/officeDocument/2006/relationships/image" Target="../media/image11.png"/><Relationship Id="rId3" Type="http://schemas.openxmlformats.org/officeDocument/2006/relationships/image" Target="../media/image14.jpeg"/><Relationship Id="rId21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image" Target="../media/image13.jpeg"/><Relationship Id="rId16" Type="http://schemas.openxmlformats.org/officeDocument/2006/relationships/image" Target="../media/image8.png"/><Relationship Id="rId20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10.gif"/><Relationship Id="rId19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10.gif"/><Relationship Id="rId12" Type="http://schemas.openxmlformats.org/officeDocument/2006/relationships/image" Target="../media/image37.png"/><Relationship Id="rId2" Type="http://schemas.openxmlformats.org/officeDocument/2006/relationships/image" Target="../media/image28.jpe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10.gif"/><Relationship Id="rId12" Type="http://schemas.openxmlformats.org/officeDocument/2006/relationships/image" Target="../media/image37.png"/><Relationship Id="rId2" Type="http://schemas.openxmlformats.org/officeDocument/2006/relationships/image" Target="../media/image28.jpe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10.gif"/><Relationship Id="rId12" Type="http://schemas.openxmlformats.org/officeDocument/2006/relationships/image" Target="../media/image37.png"/><Relationship Id="rId2" Type="http://schemas.openxmlformats.org/officeDocument/2006/relationships/image" Target="../media/image28.jpe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0925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952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1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3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9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307215"/>
            <a:ext cx="8641655" cy="11025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15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1" y="2547494"/>
            <a:ext cx="5040560" cy="591101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111812"/>
            <a:ext cx="4320480" cy="48605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1" y="249492"/>
            <a:ext cx="6768752" cy="37804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5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7" y="157543"/>
            <a:ext cx="1656184" cy="53975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9994" y="4908366"/>
            <a:ext cx="44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5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nstantia" pitchFamily="18" charset="0"/>
                <a:ea typeface="+mn-ea"/>
                <a:cs typeface="+mn-cs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4569973"/>
            <a:ext cx="9144000" cy="215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4615456"/>
            <a:ext cx="370018" cy="1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4618396"/>
            <a:ext cx="800855" cy="1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4599195"/>
            <a:ext cx="203538" cy="1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4592554"/>
            <a:ext cx="193239" cy="1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4" y="4594595"/>
            <a:ext cx="603856" cy="1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6" y="4592553"/>
            <a:ext cx="305869" cy="1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5" y="4596489"/>
            <a:ext cx="181129" cy="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4619320"/>
            <a:ext cx="452780" cy="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4602080"/>
            <a:ext cx="201606" cy="1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08364"/>
            <a:ext cx="2887027" cy="2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572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1" y="1307215"/>
            <a:ext cx="8496944" cy="11025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15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Названия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1" y="2549033"/>
            <a:ext cx="5040560" cy="588023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111812"/>
            <a:ext cx="4320480" cy="48605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026" name="Picture 2" descr="\\SERVER-FILE\Data-2\Event\___Полиграфия\Федоров\Логотипы\ПМСофт\pm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02120"/>
            <a:ext cx="493769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Логотипы\infostr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880837"/>
            <a:ext cx="504056" cy="1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Логотипы\Oracl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8" y="4875986"/>
            <a:ext cx="1090964" cy="1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FILE\Data-2\Event\___Полиграфия\Федоров\Логотипы\EPMC-Logo (1)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3" y="4857688"/>
            <a:ext cx="277269" cy="2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-FILE\Data-2\Event\___Полиграфия\Федоров\Логотипы\РусРиск\русрис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8" y="4844701"/>
            <a:ext cx="263239" cy="2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6701"/>
            <a:ext cx="720080" cy="1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-FILE\Data-2\Event\___Полиграфия\Федоров\Логотипы\СоюзАтомСтро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46" y="4856283"/>
            <a:ext cx="274638" cy="2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ERVER-FILE\Data-2\Event\___Полиграфия\Федоров\Логотипы\Энергостро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9" y="4840002"/>
            <a:ext cx="416669" cy="2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ERVER-FILE\Data-2\Event\___Полиграфия\Федоров\Логотипы\g172_moscow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14" y="4840003"/>
            <a:ext cx="246743" cy="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03" y="4370520"/>
            <a:ext cx="2432894" cy="3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1" y="249492"/>
            <a:ext cx="6768752" cy="37804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Названия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092281" y="157543"/>
            <a:ext cx="1656184" cy="53975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DC8FCA-97D2-46A1-B5C5-12BAA56ED73A}"/>
              </a:ext>
            </a:extLst>
          </p:cNvPr>
          <p:cNvSpPr txBox="1"/>
          <p:nvPr userDrawn="1"/>
        </p:nvSpPr>
        <p:spPr>
          <a:xfrm>
            <a:off x="4499994" y="4908366"/>
            <a:ext cx="44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DDB086-539D-46B3-A4C8-535463024285}"/>
              </a:ext>
            </a:extLst>
          </p:cNvPr>
          <p:cNvSpPr/>
          <p:nvPr userDrawn="1"/>
        </p:nvSpPr>
        <p:spPr>
          <a:xfrm>
            <a:off x="0" y="4569973"/>
            <a:ext cx="9144000" cy="215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0" name="Picture 3" descr="\\SERVER-FILE\Data-2\Event\___Полиграфия\Федоров\Логотипы\infostroy.jpg">
            <a:extLst>
              <a:ext uri="{FF2B5EF4-FFF2-40B4-BE49-F238E27FC236}">
                <a16:creationId xmlns:a16="http://schemas.microsoft.com/office/drawing/2014/main" xmlns="" id="{3D8A9CBD-7A64-4416-9975-19A761574A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4615456"/>
            <a:ext cx="370018" cy="1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SERVER-FILE\Data-2\Event\___Полиграфия\Федоров\Логотипы\OracleLogo.png">
            <a:extLst>
              <a:ext uri="{FF2B5EF4-FFF2-40B4-BE49-F238E27FC236}">
                <a16:creationId xmlns:a16="http://schemas.microsoft.com/office/drawing/2014/main" xmlns="" id="{E5F661B8-F3D7-4E34-9084-65EE738F8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4618396"/>
            <a:ext cx="800855" cy="1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\\SERVER-FILE\Data-2\Event\___Полиграфия\Федоров\Логотипы\EPMC-Logo (1) копия.png">
            <a:extLst>
              <a:ext uri="{FF2B5EF4-FFF2-40B4-BE49-F238E27FC236}">
                <a16:creationId xmlns:a16="http://schemas.microsoft.com/office/drawing/2014/main" xmlns="" id="{BC60A900-145D-4FBC-B285-5130F9122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4599195"/>
            <a:ext cx="203538" cy="1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\\SERVER-FILE\Data-2\Event\___Полиграфия\Федоров\Логотипы\РусРиск\русриск.png">
            <a:extLst>
              <a:ext uri="{FF2B5EF4-FFF2-40B4-BE49-F238E27FC236}">
                <a16:creationId xmlns:a16="http://schemas.microsoft.com/office/drawing/2014/main" xmlns="" id="{DA6996DB-A007-4968-A34B-126DF48D0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4592554"/>
            <a:ext cx="193239" cy="1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\\SERVER-FILE\Data-2\Event\___Полиграфия\Федоров\Логотипы\aacelogo\AACE - Tag  - two color 3_м.png">
            <a:extLst>
              <a:ext uri="{FF2B5EF4-FFF2-40B4-BE49-F238E27FC236}">
                <a16:creationId xmlns:a16="http://schemas.microsoft.com/office/drawing/2014/main" xmlns="" id="{0A356FD9-0944-470C-A648-30377F59DB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4" y="4594595"/>
            <a:ext cx="603856" cy="1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\\SERVER-FILE\Data-2\Event\___Полиграфия\Федоров\Логотипы\Энергострой.png">
            <a:extLst>
              <a:ext uri="{FF2B5EF4-FFF2-40B4-BE49-F238E27FC236}">
                <a16:creationId xmlns:a16="http://schemas.microsoft.com/office/drawing/2014/main" xmlns="" id="{D794B6F6-C948-4750-BC4E-63B4343D1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6" y="4592553"/>
            <a:ext cx="305869" cy="1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\\SERVER-FILE\Data-2\Event\___Полиграфия\Федоров\Логотипы\g172_moscow.gif">
            <a:extLst>
              <a:ext uri="{FF2B5EF4-FFF2-40B4-BE49-F238E27FC236}">
                <a16:creationId xmlns:a16="http://schemas.microsoft.com/office/drawing/2014/main" xmlns="" id="{E65BA144-E9E4-4424-86AA-B6036D056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5" y="4596489"/>
            <a:ext cx="181129" cy="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\\SERVER-FILE\Data-2\Event\___Полиграфия\Федоров\Логотипы\ПМСофт\pm.png">
            <a:extLst>
              <a:ext uri="{FF2B5EF4-FFF2-40B4-BE49-F238E27FC236}">
                <a16:creationId xmlns:a16="http://schemas.microsoft.com/office/drawing/2014/main" xmlns="" id="{3A1C68DA-1496-481A-9E2E-AEF2778D75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4619320"/>
            <a:ext cx="452780" cy="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\\SERVER-FILE\Data-2\Event\___Полиграфия\Федоров\Логотипы\СоюзАтомСтрой.png">
            <a:extLst>
              <a:ext uri="{FF2B5EF4-FFF2-40B4-BE49-F238E27FC236}">
                <a16:creationId xmlns:a16="http://schemas.microsoft.com/office/drawing/2014/main" xmlns="" id="{FF335F76-AE9C-43C5-9003-643AA9CFCA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4602080"/>
            <a:ext cx="201606" cy="1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B2C85A83-2B56-4D91-9C64-49E74C51B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08364"/>
            <a:ext cx="2887027" cy="2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519FDBC6-1CE0-4064-A05F-1396199AF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10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8"/>
            <a:ext cx="8640960" cy="5295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35496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0" hasCustomPrompt="1"/>
          </p:nvPr>
        </p:nvSpPr>
        <p:spPr>
          <a:xfrm>
            <a:off x="251520" y="573528"/>
            <a:ext cx="8640960" cy="4212468"/>
          </a:xfrm>
        </p:spPr>
        <p:txBody>
          <a:bodyPr>
            <a:noAutofit/>
          </a:bodyPr>
          <a:lstStyle>
            <a:lvl1pPr marL="342900" indent="-342900">
              <a:buSzPct val="100000"/>
              <a:buFont typeface="Arial" pitchFamily="34" charset="0"/>
              <a:buChar char="−"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80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3000" indent="-200025">
              <a:buFont typeface="Arial" pitchFamily="34" charset="0"/>
              <a:buChar char="•"/>
              <a:tabLst>
                <a:tab pos="1143000" algn="l"/>
              </a:tabLst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2" y="4868252"/>
            <a:ext cx="2581305" cy="2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2" y="4890195"/>
            <a:ext cx="6024159" cy="219838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xmlns="" id="{E593214B-3E4E-4BA4-9232-EC81239A8BD4}"/>
              </a:ext>
            </a:extLst>
          </p:cNvPr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1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BC660553-72D8-4580-A4B2-62798990D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BE461242-8604-428F-BDF7-396C8B196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7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8"/>
            <a:ext cx="8640960" cy="5295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0826" y="573528"/>
            <a:ext cx="8641655" cy="42124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35496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2" y="4868252"/>
            <a:ext cx="2581305" cy="2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2" y="4890195"/>
            <a:ext cx="6024159" cy="219838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288A3B46-42AA-408E-8121-07EBC1A67C13}"/>
              </a:ext>
            </a:extLst>
          </p:cNvPr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0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19750CEE-8AC4-488D-9EBF-BBDC25F6F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33B6ABCB-02EC-4057-853D-68945073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2327833"/>
            <a:ext cx="7992888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1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 txBox="1">
            <a:spLocks/>
          </p:cNvSpPr>
          <p:nvPr/>
        </p:nvSpPr>
        <p:spPr>
          <a:xfrm>
            <a:off x="35496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2" y="4868252"/>
            <a:ext cx="2581305" cy="2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325817-D27A-43A7-B563-871156C2403A}"/>
              </a:ext>
            </a:extLst>
          </p:cNvPr>
          <p:cNvSpPr txBox="1"/>
          <p:nvPr userDrawn="1"/>
        </p:nvSpPr>
        <p:spPr>
          <a:xfrm>
            <a:off x="1331640" y="4905603"/>
            <a:ext cx="44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DFE402B6-8B2D-4A6E-A981-03EA9BA68124}"/>
              </a:ext>
            </a:extLst>
          </p:cNvPr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0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D6F9FCD0-FC5D-4E75-906F-46956AD0FE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C50CFC9D-BBEB-4C53-BDDF-583908FA3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6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33468"/>
            <a:ext cx="8640960" cy="5295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627534"/>
            <a:ext cx="4248472" cy="4158462"/>
          </a:xfrm>
        </p:spPr>
        <p:txBody>
          <a:bodyPr>
            <a:noAutofit/>
          </a:bodyPr>
          <a:lstStyle>
            <a:lvl1pPr marL="342900" indent="-342900">
              <a:buSzPct val="110000"/>
              <a:buFont typeface="Arial" pitchFamily="34" charset="0"/>
              <a:buChar char="−"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80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3000" indent="-200025">
              <a:buFont typeface="Arial" pitchFamily="34" charset="0"/>
              <a:buChar char="•"/>
              <a:tabLst>
                <a:tab pos="1143000" algn="l"/>
              </a:tabLst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4644009" y="627534"/>
            <a:ext cx="4248472" cy="4158462"/>
          </a:xfrm>
        </p:spPr>
        <p:txBody>
          <a:bodyPr>
            <a:noAutofit/>
          </a:bodyPr>
          <a:lstStyle>
            <a:lvl1pPr marL="342900" indent="-342900">
              <a:buSzPct val="110000"/>
              <a:buFont typeface="Arial" pitchFamily="34" charset="0"/>
              <a:buChar char="−"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80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3000" indent="-200025">
              <a:buFont typeface="Arial" pitchFamily="34" charset="0"/>
              <a:buChar char="•"/>
              <a:tabLst>
                <a:tab pos="1143000" algn="l"/>
              </a:tabLst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35496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2" y="4868252"/>
            <a:ext cx="2581305" cy="2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2" y="4890195"/>
            <a:ext cx="6024159" cy="219838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8BDD6AAC-6313-4B4F-86CA-F0C96FFFBBE3}"/>
              </a:ext>
            </a:extLst>
          </p:cNvPr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1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2E99AE6D-DE5C-4D8D-8BCC-BC9A3ECACE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5CE2470B-2E80-456D-AF03-F82AD1993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8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4" y="3759882"/>
            <a:ext cx="8659215" cy="425054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265" y="4184935"/>
            <a:ext cx="8659216" cy="60364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233265" y="141480"/>
            <a:ext cx="8659216" cy="3564396"/>
          </a:xfrm>
        </p:spPr>
        <p:txBody>
          <a:bodyPr>
            <a:noAutofit/>
          </a:bodyPr>
          <a:lstStyle>
            <a:lvl1pPr marL="342900" indent="-342900">
              <a:buSzPct val="110000"/>
              <a:buFont typeface="Arial" pitchFamily="34" charset="0"/>
              <a:buChar char="−"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>
              <a:buSzPct val="80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3000" indent="-200025">
              <a:buFont typeface="Arial" pitchFamily="34" charset="0"/>
              <a:buChar char="•"/>
              <a:tabLst>
                <a:tab pos="1143000" algn="l"/>
              </a:tabLst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ru-RU" dirty="0"/>
              <a:t>Уровень 1</a:t>
            </a:r>
          </a:p>
          <a:p>
            <a:pPr lvl="1"/>
            <a:r>
              <a:rPr lang="ru-RU" dirty="0"/>
              <a:t>Уровень 2</a:t>
            </a:r>
          </a:p>
          <a:p>
            <a:pPr lvl="2"/>
            <a:r>
              <a:rPr lang="ru-RU" dirty="0"/>
              <a:t>Уровень 3</a:t>
            </a:r>
          </a:p>
          <a:p>
            <a:pPr lvl="3"/>
            <a:r>
              <a:rPr lang="ru-RU" dirty="0"/>
              <a:t>Уровень 4</a:t>
            </a:r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35496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192" y="4868252"/>
            <a:ext cx="2581305" cy="2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2" y="4890195"/>
            <a:ext cx="6024159" cy="219838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E36A092A-2211-469A-BD96-B7D872116353}"/>
              </a:ext>
            </a:extLst>
          </p:cNvPr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12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D35077BF-CE06-426D-80B2-01789D993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27DAF584-0965-4F54-9EFB-7410EF11C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1" y="1167594"/>
            <a:ext cx="5335503" cy="21062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контактной информации</a:t>
            </a:r>
          </a:p>
        </p:txBody>
      </p:sp>
      <p:pic>
        <p:nvPicPr>
          <p:cNvPr id="24" name="Picture 2" descr="\\SERVER-FILE\Data-2\Event\___Полиграфия\Федоров\Логотипы\ПМСофт\pm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02120"/>
            <a:ext cx="493769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880837"/>
            <a:ext cx="504056" cy="1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8" y="4875986"/>
            <a:ext cx="1090964" cy="1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3" y="4857688"/>
            <a:ext cx="277269" cy="2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8" y="4844701"/>
            <a:ext cx="263239" cy="2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6701"/>
            <a:ext cx="720080" cy="1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\\SERVER-FILE\Data-2\Event\___Полиграфия\Федоров\Логотипы\СоюзАтомСтро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46" y="4856283"/>
            <a:ext cx="274638" cy="2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\\SERVER-FILE\Data-2\Event\___Полиграфия\Федоров\Логотипы\Энергостро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9" y="4840002"/>
            <a:ext cx="416669" cy="2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\\SERVER-FILE\Data-2\Event\___Полиграфия\Федоров\Логотипы\g172_moscow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14" y="4840003"/>
            <a:ext cx="246743" cy="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03" y="4370520"/>
            <a:ext cx="2432894" cy="3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251521" y="3435846"/>
            <a:ext cx="5335503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35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1" y="249492"/>
            <a:ext cx="6768752" cy="37804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Названия организации докладчика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092281" y="157543"/>
            <a:ext cx="1656184" cy="53975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E93E6EA7-E87F-443B-8AF0-81C0E474C523}"/>
              </a:ext>
            </a:extLst>
          </p:cNvPr>
          <p:cNvSpPr txBox="1">
            <a:spLocks/>
          </p:cNvSpPr>
          <p:nvPr userDrawn="1"/>
        </p:nvSpPr>
        <p:spPr>
          <a:xfrm>
            <a:off x="251521" y="3435846"/>
            <a:ext cx="5335503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35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78D800-EA54-4E63-B84B-5D34E3C3CDFE}"/>
              </a:ext>
            </a:extLst>
          </p:cNvPr>
          <p:cNvSpPr txBox="1"/>
          <p:nvPr userDrawn="1"/>
        </p:nvSpPr>
        <p:spPr>
          <a:xfrm>
            <a:off x="4499994" y="4908366"/>
            <a:ext cx="44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AEED747-1753-4B6B-A8DD-4DEB775770B2}"/>
              </a:ext>
            </a:extLst>
          </p:cNvPr>
          <p:cNvSpPr/>
          <p:nvPr userDrawn="1"/>
        </p:nvSpPr>
        <p:spPr>
          <a:xfrm>
            <a:off x="0" y="4569973"/>
            <a:ext cx="9144000" cy="215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9" name="Picture 3" descr="\\SERVER-FILE\Data-2\Event\___Полиграфия\Федоров\Логотипы\infostroy.jpg">
            <a:extLst>
              <a:ext uri="{FF2B5EF4-FFF2-40B4-BE49-F238E27FC236}">
                <a16:creationId xmlns:a16="http://schemas.microsoft.com/office/drawing/2014/main" xmlns="" id="{EA396528-CA56-467F-BAF0-2E8C986DB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4615456"/>
            <a:ext cx="370018" cy="1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\\SERVER-FILE\Data-2\Event\___Полиграфия\Федоров\Логотипы\OracleLogo.png">
            <a:extLst>
              <a:ext uri="{FF2B5EF4-FFF2-40B4-BE49-F238E27FC236}">
                <a16:creationId xmlns:a16="http://schemas.microsoft.com/office/drawing/2014/main" xmlns="" id="{FF4824F9-F21F-4C21-827B-3456EF0CB2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4618396"/>
            <a:ext cx="800855" cy="1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\\SERVER-FILE\Data-2\Event\___Полиграфия\Федоров\Логотипы\EPMC-Logo (1) копия.png">
            <a:extLst>
              <a:ext uri="{FF2B5EF4-FFF2-40B4-BE49-F238E27FC236}">
                <a16:creationId xmlns:a16="http://schemas.microsoft.com/office/drawing/2014/main" xmlns="" id="{6F4D70EB-3AA5-416C-A85E-EC15F501A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4599195"/>
            <a:ext cx="203538" cy="1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\\SERVER-FILE\Data-2\Event\___Полиграфия\Федоров\Логотипы\РусРиск\русриск.png">
            <a:extLst>
              <a:ext uri="{FF2B5EF4-FFF2-40B4-BE49-F238E27FC236}">
                <a16:creationId xmlns:a16="http://schemas.microsoft.com/office/drawing/2014/main" xmlns="" id="{07D50467-4980-4B41-AA31-8D40B459C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4592554"/>
            <a:ext cx="193239" cy="1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\\SERVER-FILE\Data-2\Event\___Полиграфия\Федоров\Логотипы\aacelogo\AACE - Tag  - two color 3_м.png">
            <a:extLst>
              <a:ext uri="{FF2B5EF4-FFF2-40B4-BE49-F238E27FC236}">
                <a16:creationId xmlns:a16="http://schemas.microsoft.com/office/drawing/2014/main" xmlns="" id="{7309732E-3C10-4BD4-8D53-F870FCD61A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4" y="4594595"/>
            <a:ext cx="603856" cy="1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\\SERVER-FILE\Data-2\Event\___Полиграфия\Федоров\Логотипы\Энергострой.png">
            <a:extLst>
              <a:ext uri="{FF2B5EF4-FFF2-40B4-BE49-F238E27FC236}">
                <a16:creationId xmlns:a16="http://schemas.microsoft.com/office/drawing/2014/main" xmlns="" id="{AD5939A9-7CDE-482D-9370-482A418DF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6" y="4592553"/>
            <a:ext cx="305869" cy="1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\\SERVER-FILE\Data-2\Event\___Полиграфия\Федоров\Логотипы\g172_moscow.gif">
            <a:extLst>
              <a:ext uri="{FF2B5EF4-FFF2-40B4-BE49-F238E27FC236}">
                <a16:creationId xmlns:a16="http://schemas.microsoft.com/office/drawing/2014/main" xmlns="" id="{25C5EC0A-8CBF-4E5A-922F-A4BB4D4D9C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5" y="4596489"/>
            <a:ext cx="181129" cy="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\\SERVER-FILE\Data-2\Event\___Полиграфия\Федоров\Логотипы\ПМСофт\pm.png">
            <a:extLst>
              <a:ext uri="{FF2B5EF4-FFF2-40B4-BE49-F238E27FC236}">
                <a16:creationId xmlns:a16="http://schemas.microsoft.com/office/drawing/2014/main" xmlns="" id="{9C6DAE61-BFB5-46A0-B61C-2BA2FBB976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4619320"/>
            <a:ext cx="452780" cy="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\\SERVER-FILE\Data-2\Event\___Полиграфия\Федоров\Логотипы\СоюзАтомСтрой.png">
            <a:extLst>
              <a:ext uri="{FF2B5EF4-FFF2-40B4-BE49-F238E27FC236}">
                <a16:creationId xmlns:a16="http://schemas.microsoft.com/office/drawing/2014/main" xmlns="" id="{D11A1789-D8D1-4138-98EC-1B5DF00F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4602080"/>
            <a:ext cx="201606" cy="1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\\SERVER-FILE\Data-2\Event\___Полиграфия\Федоров\Конференция 2015\Презентация\logo.png">
            <a:extLst>
              <a:ext uri="{FF2B5EF4-FFF2-40B4-BE49-F238E27FC236}">
                <a16:creationId xmlns:a16="http://schemas.microsoft.com/office/drawing/2014/main" xmlns="" id="{586F1934-945F-43E1-8CB0-E9579A16C1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08364"/>
            <a:ext cx="2887027" cy="2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\\SERVER-FILE\Data-2\Event\___Полиграфия\Федоров\Конференция 2015\Презентация\rus.jpg">
            <a:extLst>
              <a:ext uri="{FF2B5EF4-FFF2-40B4-BE49-F238E27FC236}">
                <a16:creationId xmlns:a16="http://schemas.microsoft.com/office/drawing/2014/main" xmlns="" id="{B90C32D0-0637-4ADE-BBF5-AF87402681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2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95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904EB8-1395-48F1-AA1E-67B902D1BE6F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38232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307215"/>
            <a:ext cx="8641655" cy="11025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1500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темы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1521" y="2549033"/>
            <a:ext cx="5040560" cy="588023"/>
          </a:xfrm>
        </p:spPr>
        <p:txBody>
          <a:bodyPr wrap="square" tIns="90000" bIns="90000" anchor="ctr" anchorCtr="0">
            <a:sp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 докладчика</a:t>
            </a:r>
          </a:p>
          <a:p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111812"/>
            <a:ext cx="4320480" cy="48605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1" y="249492"/>
            <a:ext cx="6768752" cy="37804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5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организации докладчика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236297" y="157543"/>
            <a:ext cx="1656184" cy="53975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Логотип компании докладчика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4" y="4908366"/>
            <a:ext cx="44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50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69973"/>
            <a:ext cx="9144000" cy="21584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5" name="Picture 3" descr="\\SERVER-FILE\Data-2\Event\___Полиграфия\Федоров\Логотипы\infostr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52" y="4615456"/>
            <a:ext cx="370018" cy="1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\\SERVER-FILE\Data-2\Event\___Полиграфия\Федоров\Логотипы\Oracl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29" y="4618396"/>
            <a:ext cx="800855" cy="1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\\SERVER-FILE\Data-2\Event\___Полиграфия\Федоров\Логотипы\EPMC-Logo (1)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64" y="4599195"/>
            <a:ext cx="203538" cy="1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\\SERVER-FILE\Data-2\Event\___Полиграфия\Федоров\Логотипы\РусРиск\русрис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2" y="4592554"/>
            <a:ext cx="193239" cy="1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54" y="4594595"/>
            <a:ext cx="603856" cy="1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\\SERVER-FILE\Data-2\Event\___Полиграфия\Федоров\Логотипы\Энергостр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96" y="4592553"/>
            <a:ext cx="305869" cy="1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\\SERVER-FILE\Data-2\Event\___Полиграфия\Федоров\Логотипы\g172_moscow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5" y="4596489"/>
            <a:ext cx="181129" cy="1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SERVER-FILE\Data-2\Event\___Полиграфия\Федоров\Логотипы\ПМСофт\p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" y="4619320"/>
            <a:ext cx="452780" cy="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\\SERVER-FILE\Data-2\Event\___Полиграфия\Федоров\Логотипы\СоюзАтомСтро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49" y="4602080"/>
            <a:ext cx="201606" cy="1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08364"/>
            <a:ext cx="2887027" cy="2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7372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SERVER-FILE\Data-2\Event\___Полиграфия\Федоров\Презентации\Презентация ПМСОФТ\bg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4" y="1"/>
            <a:ext cx="9144001" cy="5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390" y="1635646"/>
            <a:ext cx="4246240" cy="110251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143" y="2969617"/>
            <a:ext cx="4227487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190" y="4885004"/>
            <a:ext cx="370018" cy="1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89" y="4878451"/>
            <a:ext cx="697934" cy="1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91" y="4805096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801" y="4844158"/>
            <a:ext cx="274789" cy="1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24" y="4806699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90" y="4863675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-FILE\Data-2\Event\___Полиграфия\Федоров\Логотипы\_ПМ-Университет\pm-university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62" y="4830896"/>
            <a:ext cx="337237" cy="2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Логотипы\_ПМСофт\Группа компаний ПМСОФТ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7" y="421062"/>
            <a:ext cx="1749751" cy="5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Логотипы\Энергострой\Энергострой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40" y="4772703"/>
            <a:ext cx="456035" cy="3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Логотипы\Союзатомстрой\SoyzAtomStroy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50" y="4831965"/>
            <a:ext cx="217162" cy="2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FILE\Data-2\Event\___Полиграфия\Федоров\Логотипы\ЕРМЦ\EPMC-Logo (1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12854"/>
            <a:ext cx="192954" cy="2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 userDrawn="1"/>
        </p:nvSpPr>
        <p:spPr>
          <a:xfrm flipV="1">
            <a:off x="0" y="4686269"/>
            <a:ext cx="9144000" cy="18000"/>
          </a:xfrm>
          <a:prstGeom prst="rect">
            <a:avLst/>
          </a:prstGeom>
          <a:gradFill flip="none" rotWithShape="1">
            <a:gsLst>
              <a:gs pos="0">
                <a:srgbClr val="E74646"/>
              </a:gs>
              <a:gs pos="100000">
                <a:srgbClr val="B22A5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31" y="316810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5381906" y="320646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Международные стандарты в области управления</a:t>
            </a:r>
            <a:b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проектами, стоимостного и системного инжиниринга</a:t>
            </a:r>
          </a:p>
        </p:txBody>
      </p:sp>
      <p:pic>
        <p:nvPicPr>
          <p:cNvPr id="25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8" y="771550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5508104" y="84727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КИС предприятия в условиях открытого кода</a:t>
            </a:r>
          </a:p>
        </p:txBody>
      </p:sp>
      <p:pic>
        <p:nvPicPr>
          <p:cNvPr id="28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73" y="1237977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5796136" y="1313700"/>
            <a:ext cx="185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Проектное управление</a:t>
            </a:r>
          </a:p>
        </p:txBody>
      </p:sp>
      <p:pic>
        <p:nvPicPr>
          <p:cNvPr id="30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9" y="1742033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6099427" y="1817756"/>
            <a:ext cx="185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Импортозамещение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65" y="4830896"/>
            <a:ext cx="2186612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SERVER-FILE\Data-2\Event\___Полиграфия\Федоров\Презентации\Презентация ПМСОФТ\sit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13" y="4830896"/>
            <a:ext cx="142716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61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4797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471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4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4468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3757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703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74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7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7473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011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6560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3890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SERVER-FILE\Data-2\Event\___Полиграфия\Федоров\Презентации\Презентация ПМСОФТ\bg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4" y="1"/>
            <a:ext cx="9144001" cy="5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390" y="1635646"/>
            <a:ext cx="4246240" cy="110251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143" y="2969617"/>
            <a:ext cx="4227487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190" y="4885004"/>
            <a:ext cx="370018" cy="1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89" y="4878451"/>
            <a:ext cx="697934" cy="1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91" y="4805096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801" y="4844158"/>
            <a:ext cx="274789" cy="1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24" y="4806699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90" y="4863675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-FILE\Data-2\Event\___Полиграфия\Федоров\Логотипы\_ПМ-Университет\pm-university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62" y="4830896"/>
            <a:ext cx="337237" cy="2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Логотипы\_ПМСофт\Группа компаний ПМСОФТ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7" y="421062"/>
            <a:ext cx="1749751" cy="5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Логотипы\Энергострой\Энергострой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40" y="4772703"/>
            <a:ext cx="456035" cy="3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Логотипы\Союзатомстрой\SoyzAtomStroy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50" y="4831965"/>
            <a:ext cx="217162" cy="2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FILE\Data-2\Event\___Полиграфия\Федоров\Логотипы\ЕРМЦ\EPMC-Logo (1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12854"/>
            <a:ext cx="192954" cy="2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 userDrawn="1"/>
        </p:nvSpPr>
        <p:spPr>
          <a:xfrm flipV="1">
            <a:off x="0" y="4686269"/>
            <a:ext cx="9144000" cy="18000"/>
          </a:xfrm>
          <a:prstGeom prst="rect">
            <a:avLst/>
          </a:prstGeom>
          <a:gradFill flip="none" rotWithShape="1">
            <a:gsLst>
              <a:gs pos="0">
                <a:srgbClr val="E74646"/>
              </a:gs>
              <a:gs pos="100000">
                <a:srgbClr val="B22A5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31" y="316810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5381906" y="320646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Международные стандарты в области управления</a:t>
            </a:r>
            <a:b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проектами, стоимостного и системного инжиниринга</a:t>
            </a:r>
          </a:p>
        </p:txBody>
      </p:sp>
      <p:pic>
        <p:nvPicPr>
          <p:cNvPr id="25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8" y="771550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5508104" y="84727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КИС предприятия в условиях открытого кода</a:t>
            </a:r>
          </a:p>
        </p:txBody>
      </p:sp>
      <p:pic>
        <p:nvPicPr>
          <p:cNvPr id="28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73" y="1237977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5796136" y="1313700"/>
            <a:ext cx="185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Проектное управление</a:t>
            </a:r>
          </a:p>
        </p:txBody>
      </p:sp>
      <p:pic>
        <p:nvPicPr>
          <p:cNvPr id="30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9" y="1742033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6099427" y="1817756"/>
            <a:ext cx="185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Импортозамещение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65" y="4830896"/>
            <a:ext cx="2186612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SERVER-FILE\Data-2\Event\___Полиграфия\Федоров\Презентации\Презентация ПМСОФТ\sit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13" y="4830896"/>
            <a:ext cx="142716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09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6645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554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066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6923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1649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7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2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2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35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594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0174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4831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6956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SERVER-FILE\Data-2\Event\___Полиграфия\Федоров\Презентации\Презентация ПМСОФТ\bg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4" y="1"/>
            <a:ext cx="9144001" cy="5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390" y="1635646"/>
            <a:ext cx="4246240" cy="110251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143" y="2969617"/>
            <a:ext cx="4227487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190" y="4885004"/>
            <a:ext cx="370018" cy="1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89" y="4878451"/>
            <a:ext cx="697934" cy="1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91" y="4805096"/>
            <a:ext cx="193239" cy="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801" y="4844158"/>
            <a:ext cx="274789" cy="1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24" y="4806699"/>
            <a:ext cx="181129" cy="2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90" y="4863675"/>
            <a:ext cx="452780" cy="1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-FILE\Data-2\Event\___Полиграфия\Федоров\Логотипы\_ПМ-Университет\pm-university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62" y="4830896"/>
            <a:ext cx="337237" cy="2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FILE\Data-2\Event\___Полиграфия\Федоров\Логотипы\_ПМСофт\Группа компаний ПМСОФТ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7" y="421062"/>
            <a:ext cx="1749751" cy="5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Логотипы\Энергострой\Энергострой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40" y="4772703"/>
            <a:ext cx="456035" cy="3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-FILE\Data-2\Event\___Полиграфия\Федоров\Логотипы\Союзатомстрой\SoyzAtomStroy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50" y="4831965"/>
            <a:ext cx="217162" cy="2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-FILE\Data-2\Event\___Полиграфия\Федоров\Логотипы\ЕРМЦ\EPMC-Logo (1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12854"/>
            <a:ext cx="192954" cy="2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 userDrawn="1"/>
        </p:nvSpPr>
        <p:spPr>
          <a:xfrm flipV="1">
            <a:off x="0" y="4686269"/>
            <a:ext cx="9144000" cy="18000"/>
          </a:xfrm>
          <a:prstGeom prst="rect">
            <a:avLst/>
          </a:prstGeom>
          <a:gradFill flip="none" rotWithShape="1">
            <a:gsLst>
              <a:gs pos="0">
                <a:srgbClr val="E74646"/>
              </a:gs>
              <a:gs pos="100000">
                <a:srgbClr val="B22A5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31" y="316810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 userDrawn="1"/>
        </p:nvSpPr>
        <p:spPr>
          <a:xfrm>
            <a:off x="5381906" y="320646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Международные стандарты в области управления</a:t>
            </a:r>
            <a:b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проектами, стоимостного и системного инжиниринга</a:t>
            </a:r>
          </a:p>
        </p:txBody>
      </p:sp>
      <p:pic>
        <p:nvPicPr>
          <p:cNvPr id="25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18" y="771550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5508104" y="847273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КИС предприятия в условиях открытого кода</a:t>
            </a:r>
          </a:p>
        </p:txBody>
      </p:sp>
      <p:pic>
        <p:nvPicPr>
          <p:cNvPr id="28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73" y="1237977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5796136" y="1313700"/>
            <a:ext cx="185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Проектное управление</a:t>
            </a:r>
          </a:p>
        </p:txBody>
      </p:sp>
      <p:pic>
        <p:nvPicPr>
          <p:cNvPr id="30" name="Picture 7" descr="\\SERVER-FILE\Data-2\Event\___Полиграфия\Федоров\Презентации\Презентация ПМСОФТ\marker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9" y="1742033"/>
            <a:ext cx="1720454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 userDrawn="1"/>
        </p:nvSpPr>
        <p:spPr>
          <a:xfrm>
            <a:off x="6099427" y="1817756"/>
            <a:ext cx="1856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rPr>
              <a:t>Импортозамещение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65" y="4830896"/>
            <a:ext cx="2186612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SERVER-FILE\Data-2\Event\___Полиграфия\Федоров\Презентации\Презентация ПМСОФТ\sit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13" y="4830896"/>
            <a:ext cx="142716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24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7077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430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630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124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449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90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4"/>
            <a:ext cx="3867150" cy="27603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80664"/>
            <a:ext cx="3886201" cy="27603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84612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07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2505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6075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8688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121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070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B8D-1798-47D9-8811-746055E91181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66F61-106C-450D-8A01-1836E4BAC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2"/>
            <a:ext cx="2948940" cy="1200148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687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216024" y="4890195"/>
            <a:ext cx="395536" cy="21983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7D0676-B7BB-4FB1-AAD5-D213FB48CE94}" type="slidenum"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2" y="4920984"/>
            <a:ext cx="1933233" cy="1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895"/>
            <a:ext cx="9144000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2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35546"/>
            <a:ext cx="8640960" cy="405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431032" y="4863337"/>
            <a:ext cx="6024159" cy="250001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3" r:id="rId9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\\SERVER-FILE\Data-2\Event\___Полиграфия\Федоров\Презентации\Презентация ПМСОФТ\bg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4" y="1"/>
            <a:ext cx="9164234" cy="5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869" y="-29696"/>
            <a:ext cx="3942797" cy="55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13811" y="477027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>
                    <a:lumMod val="85000"/>
                  </a:schemeClr>
                </a:solidFill>
                <a:latin typeface="Franklin"/>
              </a:rPr>
              <a:t>Все права защищены и принадлежат АО «ПМСОФТ»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15" y="4803998"/>
            <a:ext cx="2186612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Презентации\Презентация ПМСОФТ\sit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03998"/>
            <a:ext cx="142716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7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\\SERVER-FILE\Data-2\Event\___Полиграфия\Федоров\Презентации\Презентация ПМСОФТ\bg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4" y="1"/>
            <a:ext cx="9164234" cy="5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869" y="-29696"/>
            <a:ext cx="3942797" cy="55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13811" y="477027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>
                    <a:lumMod val="85000"/>
                  </a:schemeClr>
                </a:solidFill>
                <a:latin typeface="Franklin"/>
              </a:rPr>
              <a:t>Все права защищены и принадлежат АО «ПМСОФТ»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15" y="4803998"/>
            <a:ext cx="2186612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Презентации\Презентация ПМСОФТ\sit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03998"/>
            <a:ext cx="142716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5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\\SERVER-FILE\Data-2\Event\___Полиграфия\Федоров\Презентации\Презентация ПМСОФТ\bg-0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4" y="1"/>
            <a:ext cx="9164234" cy="517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869" y="-29696"/>
            <a:ext cx="3942797" cy="55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13811" y="477027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>
                    <a:lumMod val="85000"/>
                  </a:schemeClr>
                </a:solidFill>
                <a:latin typeface="Franklin"/>
              </a:rPr>
              <a:t>Все права защищены и принадлежат АО «ПМСОФТ»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515" y="4803998"/>
            <a:ext cx="2186612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-FILE\Data-2\Event\___Полиграфия\Федоров\Презентации\Презентация ПМСОФТ\site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03998"/>
            <a:ext cx="1427163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2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2.wmf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" Type="http://schemas.openxmlformats.org/officeDocument/2006/relationships/slideLayout" Target="../slideLayouts/slideLayout23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diagramData" Target="../diagrams/data1.xml"/><Relationship Id="rId5" Type="http://schemas.openxmlformats.org/officeDocument/2006/relationships/oleObject" Target="../embeddings/oleObject2.bin"/><Relationship Id="rId15" Type="http://schemas.microsoft.com/office/2007/relationships/diagramDrawing" Target="../diagrams/drawing1.xml"/><Relationship Id="rId10" Type="http://schemas.openxmlformats.org/officeDocument/2006/relationships/image" Target="../media/image44.wmf"/><Relationship Id="rId19" Type="http://schemas.openxmlformats.org/officeDocument/2006/relationships/diagramColors" Target="../diagrams/colors2.xml"/><Relationship Id="rId4" Type="http://schemas.openxmlformats.org/officeDocument/2006/relationships/image" Target="../media/image41.emf"/><Relationship Id="rId9" Type="http://schemas.microsoft.com/office/2007/relationships/hdphoto" Target="../media/hdphoto1.wdp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EEB01B-019C-4F40-A221-A13FC7CC1757}"/>
              </a:ext>
            </a:extLst>
          </p:cNvPr>
          <p:cNvSpPr txBox="1"/>
          <p:nvPr/>
        </p:nvSpPr>
        <p:spPr>
          <a:xfrm>
            <a:off x="395536" y="1203598"/>
            <a:ext cx="507656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91FE9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Практика использования </a:t>
            </a:r>
          </a:p>
          <a:p>
            <a:r>
              <a:rPr lang="ru-RU" sz="2400" b="1" dirty="0">
                <a:solidFill>
                  <a:srgbClr val="291FE9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сметных данных </a:t>
            </a:r>
          </a:p>
          <a:p>
            <a:r>
              <a:rPr lang="ru-RU" sz="2400" b="1" dirty="0">
                <a:solidFill>
                  <a:srgbClr val="291FE9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рамках решения задач «Управление проектом»</a:t>
            </a:r>
          </a:p>
          <a:p>
            <a:pPr algn="ct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252BA6B-E7B9-4E05-B0AD-1E397BDF8254}"/>
              </a:ext>
            </a:extLst>
          </p:cNvPr>
          <p:cNvSpPr txBox="1">
            <a:spLocks/>
          </p:cNvSpPr>
          <p:nvPr/>
        </p:nvSpPr>
        <p:spPr>
          <a:xfrm>
            <a:off x="6660232" y="3577856"/>
            <a:ext cx="2214246" cy="465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161AAE"/>
                </a:solidFill>
                <a:latin typeface="Franklin Gothic Book" panose="020B0503020102020204" pitchFamily="34" charset="0"/>
              </a:rPr>
              <a:t>ГК ИнфоСтрой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8" y="2966148"/>
            <a:ext cx="1870312" cy="1246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826" y="3243152"/>
            <a:ext cx="2664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61A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Филатова </a:t>
            </a:r>
            <a:endParaRPr lang="ru-RU" sz="1800" dirty="0" smtClean="0">
              <a:solidFill>
                <a:srgbClr val="161A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61A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1400" dirty="0">
                <a:solidFill>
                  <a:srgbClr val="161A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</a:t>
            </a:r>
          </a:p>
          <a:p>
            <a:r>
              <a:rPr lang="ru-RU" sz="1400" dirty="0">
                <a:solidFill>
                  <a:srgbClr val="161A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внедрения</a:t>
            </a:r>
            <a:endParaRPr lang="ru-RU" sz="1400" dirty="0">
              <a:solidFill>
                <a:srgbClr val="161A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стрелка влево/вправо 36">
            <a:extLst>
              <a:ext uri="{FF2B5EF4-FFF2-40B4-BE49-F238E27FC236}">
                <a16:creationId xmlns:a16="http://schemas.microsoft.com/office/drawing/2014/main" xmlns="" id="{B287648A-F034-4648-ACB6-3F7D7C092B3B}"/>
              </a:ext>
            </a:extLst>
          </p:cNvPr>
          <p:cNvSpPr/>
          <p:nvPr/>
        </p:nvSpPr>
        <p:spPr>
          <a:xfrm>
            <a:off x="5386296" y="2218292"/>
            <a:ext cx="472184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7">
            <a:extLst>
              <a:ext uri="{FF2B5EF4-FFF2-40B4-BE49-F238E27FC236}">
                <a16:creationId xmlns:a16="http://schemas.microsoft.com/office/drawing/2014/main" xmlns="" id="{C9B593BD-5EF9-464A-B4C5-C5721861D2BA}"/>
              </a:ext>
            </a:extLst>
          </p:cNvPr>
          <p:cNvSpPr/>
          <p:nvPr/>
        </p:nvSpPr>
        <p:spPr>
          <a:xfrm>
            <a:off x="1347399" y="1193124"/>
            <a:ext cx="6507490" cy="3294367"/>
          </a:xfrm>
          <a:prstGeom prst="roundRect">
            <a:avLst/>
          </a:prstGeom>
          <a:solidFill>
            <a:srgbClr val="5B9BD5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28">
            <a:extLst>
              <a:ext uri="{FF2B5EF4-FFF2-40B4-BE49-F238E27FC236}">
                <a16:creationId xmlns:a16="http://schemas.microsoft.com/office/drawing/2014/main" xmlns="" id="{9C1FC151-C9C6-4777-8068-4D029D49C1BC}"/>
              </a:ext>
            </a:extLst>
          </p:cNvPr>
          <p:cNvSpPr/>
          <p:nvPr/>
        </p:nvSpPr>
        <p:spPr>
          <a:xfrm>
            <a:off x="1424781" y="2770040"/>
            <a:ext cx="4069572" cy="1597299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xmlns="" id="{5F3E735B-B5C0-407F-9495-F33FB3049136}"/>
              </a:ext>
            </a:extLst>
          </p:cNvPr>
          <p:cNvSpPr/>
          <p:nvPr/>
        </p:nvSpPr>
        <p:spPr>
          <a:xfrm>
            <a:off x="3459567" y="2026726"/>
            <a:ext cx="1947492" cy="540060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Календарно-сетевого планирования</a:t>
            </a: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Oracle Primavera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xmlns="" id="{BC7952C4-0A3F-44C8-8311-55E4014376C1}"/>
              </a:ext>
            </a:extLst>
          </p:cNvPr>
          <p:cNvSpPr/>
          <p:nvPr/>
        </p:nvSpPr>
        <p:spPr>
          <a:xfrm>
            <a:off x="6380404" y="2323366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</a:t>
            </a:r>
          </a:p>
        </p:txBody>
      </p:sp>
      <p:sp>
        <p:nvSpPr>
          <p:cNvPr id="7" name="Скругленный прямоугольник 13">
            <a:extLst>
              <a:ext uri="{FF2B5EF4-FFF2-40B4-BE49-F238E27FC236}">
                <a16:creationId xmlns:a16="http://schemas.microsoft.com/office/drawing/2014/main" xmlns="" id="{C2D59BA8-5FD4-41FA-BAE8-419A87F0ED3C}"/>
              </a:ext>
            </a:extLst>
          </p:cNvPr>
          <p:cNvSpPr/>
          <p:nvPr/>
        </p:nvSpPr>
        <p:spPr>
          <a:xfrm>
            <a:off x="6380404" y="2852897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508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Поставки</a:t>
            </a:r>
          </a:p>
        </p:txBody>
      </p:sp>
      <p:sp>
        <p:nvSpPr>
          <p:cNvPr id="8" name="Скругленный прямоугольник 14">
            <a:extLst>
              <a:ext uri="{FF2B5EF4-FFF2-40B4-BE49-F238E27FC236}">
                <a16:creationId xmlns:a16="http://schemas.microsoft.com/office/drawing/2014/main" xmlns="" id="{3D87EB5B-ACEB-433A-BB03-C14569AFE43B}"/>
              </a:ext>
            </a:extLst>
          </p:cNvPr>
          <p:cNvSpPr/>
          <p:nvPr/>
        </p:nvSpPr>
        <p:spPr>
          <a:xfrm>
            <a:off x="6384424" y="3575666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Бюджети-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рование</a:t>
            </a:r>
          </a:p>
        </p:txBody>
      </p:sp>
      <p:sp>
        <p:nvSpPr>
          <p:cNvPr id="9" name="Скругленный прямоугольник 15">
            <a:extLst>
              <a:ext uri="{FF2B5EF4-FFF2-40B4-BE49-F238E27FC236}">
                <a16:creationId xmlns:a16="http://schemas.microsoft.com/office/drawing/2014/main" xmlns="" id="{64A6D4A1-4363-4D69-B788-571326C9A767}"/>
              </a:ext>
            </a:extLst>
          </p:cNvPr>
          <p:cNvSpPr/>
          <p:nvPr/>
        </p:nvSpPr>
        <p:spPr>
          <a:xfrm>
            <a:off x="6380404" y="1804786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Документо-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оборот</a:t>
            </a:r>
          </a:p>
        </p:txBody>
      </p:sp>
      <p:sp>
        <p:nvSpPr>
          <p:cNvPr id="10" name="Двойная стрелка вверх/вниз 16">
            <a:extLst>
              <a:ext uri="{FF2B5EF4-FFF2-40B4-BE49-F238E27FC236}">
                <a16:creationId xmlns:a16="http://schemas.microsoft.com/office/drawing/2014/main" xmlns="" id="{AB957856-C703-4201-8E39-7BCAF199E2DA}"/>
              </a:ext>
            </a:extLst>
          </p:cNvPr>
          <p:cNvSpPr/>
          <p:nvPr/>
        </p:nvSpPr>
        <p:spPr>
          <a:xfrm>
            <a:off x="5764984" y="1540180"/>
            <a:ext cx="350405" cy="2687261"/>
          </a:xfrm>
          <a:prstGeom prst="upDown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508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данных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</a:t>
            </a:r>
          </a:p>
        </p:txBody>
      </p:sp>
      <p:sp>
        <p:nvSpPr>
          <p:cNvPr id="11" name="Двойная стрелка влево/вправо 17">
            <a:extLst>
              <a:ext uri="{FF2B5EF4-FFF2-40B4-BE49-F238E27FC236}">
                <a16:creationId xmlns:a16="http://schemas.microsoft.com/office/drawing/2014/main" xmlns="" id="{318D14DA-1DA3-496C-85FF-C8A6CA123136}"/>
              </a:ext>
            </a:extLst>
          </p:cNvPr>
          <p:cNvSpPr/>
          <p:nvPr/>
        </p:nvSpPr>
        <p:spPr>
          <a:xfrm>
            <a:off x="6021775" y="1989099"/>
            <a:ext cx="35250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Двойная стрелка влево/вправо 19">
            <a:extLst>
              <a:ext uri="{FF2B5EF4-FFF2-40B4-BE49-F238E27FC236}">
                <a16:creationId xmlns:a16="http://schemas.microsoft.com/office/drawing/2014/main" xmlns="" id="{95DBDEC3-A223-4FB0-BD0E-1B0E202D1F7B}"/>
              </a:ext>
            </a:extLst>
          </p:cNvPr>
          <p:cNvSpPr/>
          <p:nvPr/>
        </p:nvSpPr>
        <p:spPr>
          <a:xfrm>
            <a:off x="6021776" y="2507679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войная стрелка влево/вправо 20">
            <a:extLst>
              <a:ext uri="{FF2B5EF4-FFF2-40B4-BE49-F238E27FC236}">
                <a16:creationId xmlns:a16="http://schemas.microsoft.com/office/drawing/2014/main" xmlns="" id="{65516AB7-DD0A-46E3-82A0-AF38594F151F}"/>
              </a:ext>
            </a:extLst>
          </p:cNvPr>
          <p:cNvSpPr/>
          <p:nvPr/>
        </p:nvSpPr>
        <p:spPr>
          <a:xfrm>
            <a:off x="6021776" y="3037211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Двойная стрелка влево/вправо 22">
            <a:extLst>
              <a:ext uri="{FF2B5EF4-FFF2-40B4-BE49-F238E27FC236}">
                <a16:creationId xmlns:a16="http://schemas.microsoft.com/office/drawing/2014/main" xmlns="" id="{B72DBA90-8FEC-4C34-97BE-6070D479B596}"/>
              </a:ext>
            </a:extLst>
          </p:cNvPr>
          <p:cNvSpPr/>
          <p:nvPr/>
        </p:nvSpPr>
        <p:spPr>
          <a:xfrm>
            <a:off x="5487739" y="3079476"/>
            <a:ext cx="370742" cy="161426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F64D26-1AF8-438A-98D8-005D3BAF1DD7}"/>
              </a:ext>
            </a:extLst>
          </p:cNvPr>
          <p:cNvSpPr txBox="1"/>
          <p:nvPr/>
        </p:nvSpPr>
        <p:spPr>
          <a:xfrm>
            <a:off x="6732298" y="2972396"/>
            <a:ext cx="416099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13" b="1" i="0" u="none" strike="noStrike" kern="0" cap="none" spc="0" normalizeH="0" baseline="0" noProof="0" dirty="0">
                <a:ln>
                  <a:noFill/>
                </a:ln>
                <a:solidFill>
                  <a:srgbClr val="16274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413AE4-197B-4F8F-87A7-571C366A2536}"/>
              </a:ext>
            </a:extLst>
          </p:cNvPr>
          <p:cNvSpPr txBox="1"/>
          <p:nvPr/>
        </p:nvSpPr>
        <p:spPr>
          <a:xfrm>
            <a:off x="1545087" y="1188336"/>
            <a:ext cx="605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Корпоративная информационная система Компании</a:t>
            </a:r>
          </a:p>
        </p:txBody>
      </p:sp>
      <p:sp>
        <p:nvSpPr>
          <p:cNvPr id="17" name="Двойная стрелка влево/вправо 34">
            <a:extLst>
              <a:ext uri="{FF2B5EF4-FFF2-40B4-BE49-F238E27FC236}">
                <a16:creationId xmlns:a16="http://schemas.microsoft.com/office/drawing/2014/main" xmlns="" id="{2DB39AB6-FC22-467F-A0B4-1C8E984ACA29}"/>
              </a:ext>
            </a:extLst>
          </p:cNvPr>
          <p:cNvSpPr/>
          <p:nvPr/>
        </p:nvSpPr>
        <p:spPr>
          <a:xfrm>
            <a:off x="6021776" y="3414758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Двойная стрелка влево/вправо 35">
            <a:extLst>
              <a:ext uri="{FF2B5EF4-FFF2-40B4-BE49-F238E27FC236}">
                <a16:creationId xmlns:a16="http://schemas.microsoft.com/office/drawing/2014/main" xmlns="" id="{11D05357-4541-48A9-9C18-317B1BE8982A}"/>
              </a:ext>
            </a:extLst>
          </p:cNvPr>
          <p:cNvSpPr/>
          <p:nvPr/>
        </p:nvSpPr>
        <p:spPr>
          <a:xfrm>
            <a:off x="6021776" y="3727952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:a16="http://schemas.microsoft.com/office/drawing/2014/main" xmlns="" id="{6DC8426D-5B0D-4C45-AC80-5618B2AE68E5}"/>
              </a:ext>
            </a:extLst>
          </p:cNvPr>
          <p:cNvSpPr/>
          <p:nvPr/>
        </p:nvSpPr>
        <p:spPr>
          <a:xfrm>
            <a:off x="3780211" y="3630571"/>
            <a:ext cx="1462099" cy="59687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Хранилище смет СМР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ADACDD2-D9B8-4659-8409-5BF7572A11F4}"/>
              </a:ext>
            </a:extLst>
          </p:cNvPr>
          <p:cNvSpPr/>
          <p:nvPr/>
        </p:nvSpPr>
        <p:spPr>
          <a:xfrm>
            <a:off x="502009" y="735546"/>
            <a:ext cx="66941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cs typeface="Arial" charset="0"/>
              </a:rPr>
              <a:t>Обмен данными с Блоком Календарно-сетевого планирования КИС</a:t>
            </a:r>
            <a:endParaRPr kumimoji="0" lang="ru-RU" sz="1013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DE0F40F8-2D8B-420A-BB3A-DF8F521AF3D6}"/>
              </a:ext>
            </a:extLst>
          </p:cNvPr>
          <p:cNvSpPr/>
          <p:nvPr/>
        </p:nvSpPr>
        <p:spPr>
          <a:xfrm>
            <a:off x="3063989" y="3739982"/>
            <a:ext cx="708461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3">
            <a:extLst>
              <a:ext uri="{FF2B5EF4-FFF2-40B4-BE49-F238E27FC236}">
                <a16:creationId xmlns:a16="http://schemas.microsoft.com/office/drawing/2014/main" xmlns="" id="{D1DF617E-267D-47D6-B8E2-A3480E34FB3F}"/>
              </a:ext>
            </a:extLst>
          </p:cNvPr>
          <p:cNvSpPr/>
          <p:nvPr/>
        </p:nvSpPr>
        <p:spPr>
          <a:xfrm>
            <a:off x="1545086" y="3608649"/>
            <a:ext cx="1499054" cy="590939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Сметно-аналитический Комплекс А0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(Сметы СМР)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7C9A1662-EC96-4CA2-9CCF-FC188566CB37}"/>
              </a:ext>
            </a:extLst>
          </p:cNvPr>
          <p:cNvSpPr/>
          <p:nvPr/>
        </p:nvSpPr>
        <p:spPr>
          <a:xfrm>
            <a:off x="5079042" y="3398314"/>
            <a:ext cx="1295237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Интеграция</a:t>
            </a:r>
            <a:endParaRPr kumimoji="0" lang="ru-RU" sz="825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15">
            <a:extLst>
              <a:ext uri="{FF2B5EF4-FFF2-40B4-BE49-F238E27FC236}">
                <a16:creationId xmlns:a16="http://schemas.microsoft.com/office/drawing/2014/main" xmlns="" id="{D9A2A53A-9AB8-4C74-A1CB-F82C857CF577}"/>
              </a:ext>
            </a:extLst>
          </p:cNvPr>
          <p:cNvSpPr/>
          <p:nvPr/>
        </p:nvSpPr>
        <p:spPr>
          <a:xfrm>
            <a:off x="1557789" y="1599330"/>
            <a:ext cx="1674186" cy="913885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Справочные данные КИС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Проекты, </a:t>
            </a:r>
            <a:r>
              <a:rPr kumimoji="0" lang="ru-RU" sz="1013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Договоры,</a:t>
            </a:r>
            <a:endParaRPr kumimoji="0" lang="ru-RU" sz="1013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Контрагенты,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Ценовые книги и т.д.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6DCE91A6-4952-400B-B775-A374473E1559}"/>
              </a:ext>
            </a:extLst>
          </p:cNvPr>
          <p:cNvSpPr/>
          <p:nvPr/>
        </p:nvSpPr>
        <p:spPr>
          <a:xfrm>
            <a:off x="5249227" y="2207680"/>
            <a:ext cx="906335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Primavera</a:t>
            </a:r>
            <a:endParaRPr kumimoji="0" lang="ru-RU" sz="825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62DF80-B880-460C-BECE-EE1628B48A40}"/>
              </a:ext>
            </a:extLst>
          </p:cNvPr>
          <p:cNvSpPr txBox="1"/>
          <p:nvPr/>
        </p:nvSpPr>
        <p:spPr>
          <a:xfrm>
            <a:off x="2428494" y="2865547"/>
            <a:ext cx="1951591" cy="311752"/>
          </a:xfrm>
          <a:prstGeom prst="rect">
            <a:avLst/>
          </a:prstGeom>
          <a:solidFill>
            <a:srgbClr val="5B9BD5">
              <a:alpha val="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Сметная документация и документы по выполнению</a:t>
            </a:r>
          </a:p>
        </p:txBody>
      </p:sp>
      <p:sp>
        <p:nvSpPr>
          <p:cNvPr id="27" name="Скругленный прямоугольник 32">
            <a:extLst>
              <a:ext uri="{FF2B5EF4-FFF2-40B4-BE49-F238E27FC236}">
                <a16:creationId xmlns:a16="http://schemas.microsoft.com/office/drawing/2014/main" xmlns="" id="{2AC296E3-4173-4DFF-BD1D-576BF9F23CB4}"/>
              </a:ext>
            </a:extLst>
          </p:cNvPr>
          <p:cNvSpPr/>
          <p:nvPr/>
        </p:nvSpPr>
        <p:spPr>
          <a:xfrm>
            <a:off x="5249227" y="2810632"/>
            <a:ext cx="1218509" cy="453153"/>
          </a:xfrm>
          <a:prstGeom prst="roundRect">
            <a:avLst/>
          </a:prstGeom>
          <a:solidFill>
            <a:srgbClr val="5E140A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PMAgent</a:t>
            </a:r>
            <a:endParaRPr kumimoji="0" lang="ru-RU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Двойная стрелка влево/вправо 33">
            <a:extLst>
              <a:ext uri="{FF2B5EF4-FFF2-40B4-BE49-F238E27FC236}">
                <a16:creationId xmlns:a16="http://schemas.microsoft.com/office/drawing/2014/main" xmlns="" id="{A5BA085B-CABF-4940-B483-178870C11D95}"/>
              </a:ext>
            </a:extLst>
          </p:cNvPr>
          <p:cNvSpPr/>
          <p:nvPr/>
        </p:nvSpPr>
        <p:spPr>
          <a:xfrm>
            <a:off x="3231977" y="1804786"/>
            <a:ext cx="2626504" cy="69381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3B3A1A7F-B135-41F1-9F0B-F7EEEE91482D}"/>
              </a:ext>
            </a:extLst>
          </p:cNvPr>
          <p:cNvCxnSpPr/>
          <p:nvPr/>
        </p:nvCxnSpPr>
        <p:spPr>
          <a:xfrm flipV="1">
            <a:off x="5695474" y="2549945"/>
            <a:ext cx="2" cy="260690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EB47E907-208C-4270-9534-AAF7B91EE77E}"/>
              </a:ext>
            </a:extLst>
          </p:cNvPr>
          <p:cNvCxnSpPr>
            <a:stCxn id="23" idx="4"/>
          </p:cNvCxnSpPr>
          <p:nvPr/>
        </p:nvCxnSpPr>
        <p:spPr>
          <a:xfrm flipH="1">
            <a:off x="5253041" y="3739983"/>
            <a:ext cx="473620" cy="164135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52864074-D3A0-45AC-849D-19C6B79EC6EF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5694097" y="3257268"/>
            <a:ext cx="32564" cy="141046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FEAA678A-F44C-403E-911E-18B352BBD2E6}"/>
              </a:ext>
            </a:extLst>
          </p:cNvPr>
          <p:cNvCxnSpPr/>
          <p:nvPr/>
        </p:nvCxnSpPr>
        <p:spPr>
          <a:xfrm flipH="1" flipV="1">
            <a:off x="5386296" y="2106341"/>
            <a:ext cx="316099" cy="111951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29D93CD-377C-474E-BA22-635F99E47B54}"/>
              </a:ext>
            </a:extLst>
          </p:cNvPr>
          <p:cNvSpPr/>
          <p:nvPr/>
        </p:nvSpPr>
        <p:spPr>
          <a:xfrm>
            <a:off x="413538" y="140133"/>
            <a:ext cx="637276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Интеграционное решение с участием отдела разработки ГК ИнфоСтрой</a:t>
            </a:r>
            <a:r>
              <a:rPr lang="ru-RU" sz="1013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коробочное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6254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7">
            <a:extLst>
              <a:ext uri="{FF2B5EF4-FFF2-40B4-BE49-F238E27FC236}">
                <a16:creationId xmlns:a16="http://schemas.microsoft.com/office/drawing/2014/main" xmlns="" id="{86ABBEC9-0A72-4484-B427-5FE17E7839D2}"/>
              </a:ext>
            </a:extLst>
          </p:cNvPr>
          <p:cNvSpPr/>
          <p:nvPr/>
        </p:nvSpPr>
        <p:spPr>
          <a:xfrm>
            <a:off x="1214358" y="981598"/>
            <a:ext cx="6507490" cy="3294367"/>
          </a:xfrm>
          <a:prstGeom prst="roundRect">
            <a:avLst/>
          </a:prstGeom>
          <a:solidFill>
            <a:srgbClr val="5B9BD5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8">
            <a:extLst>
              <a:ext uri="{FF2B5EF4-FFF2-40B4-BE49-F238E27FC236}">
                <a16:creationId xmlns:a16="http://schemas.microsoft.com/office/drawing/2014/main" xmlns="" id="{1B8B2313-10C4-471D-9690-64E9A36EBE69}"/>
              </a:ext>
            </a:extLst>
          </p:cNvPr>
          <p:cNvSpPr/>
          <p:nvPr/>
        </p:nvSpPr>
        <p:spPr>
          <a:xfrm>
            <a:off x="1353271" y="2539755"/>
            <a:ext cx="4069572" cy="132487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xmlns="" id="{0AB1C51B-3C8A-4E61-A708-86411A611CDF}"/>
              </a:ext>
            </a:extLst>
          </p:cNvPr>
          <p:cNvSpPr/>
          <p:nvPr/>
        </p:nvSpPr>
        <p:spPr>
          <a:xfrm>
            <a:off x="3359557" y="1794597"/>
            <a:ext cx="1947492" cy="540060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Календарно-сетевого планирования</a:t>
            </a: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Oracle Primavera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xmlns="" id="{8D61683A-037C-42EA-8DE2-8B280E52D7E4}"/>
              </a:ext>
            </a:extLst>
          </p:cNvPr>
          <p:cNvSpPr/>
          <p:nvPr/>
        </p:nvSpPr>
        <p:spPr>
          <a:xfrm>
            <a:off x="6253997" y="2086601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xmlns="" id="{98348F96-225D-4222-BE13-958064940A79}"/>
              </a:ext>
            </a:extLst>
          </p:cNvPr>
          <p:cNvSpPr/>
          <p:nvPr/>
        </p:nvSpPr>
        <p:spPr>
          <a:xfrm>
            <a:off x="6253997" y="2616132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508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Поставки</a:t>
            </a: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xmlns="" id="{5E3F396C-CA9C-4894-AF91-C36FEDB04C8C}"/>
              </a:ext>
            </a:extLst>
          </p:cNvPr>
          <p:cNvSpPr/>
          <p:nvPr/>
        </p:nvSpPr>
        <p:spPr>
          <a:xfrm>
            <a:off x="6258017" y="3338901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Бюджети-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рование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xmlns="" id="{10173844-B661-41DF-BAFF-60BFFBE0F472}"/>
              </a:ext>
            </a:extLst>
          </p:cNvPr>
          <p:cNvSpPr/>
          <p:nvPr/>
        </p:nvSpPr>
        <p:spPr>
          <a:xfrm>
            <a:off x="6253997" y="1568021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Документо-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оборот</a:t>
            </a:r>
          </a:p>
        </p:txBody>
      </p:sp>
      <p:sp>
        <p:nvSpPr>
          <p:cNvPr id="9" name="Двойная стрелка вверх/вниз 16">
            <a:extLst>
              <a:ext uri="{FF2B5EF4-FFF2-40B4-BE49-F238E27FC236}">
                <a16:creationId xmlns:a16="http://schemas.microsoft.com/office/drawing/2014/main" xmlns="" id="{48935380-5190-423B-B387-A1510D0F9D7E}"/>
              </a:ext>
            </a:extLst>
          </p:cNvPr>
          <p:cNvSpPr/>
          <p:nvPr/>
        </p:nvSpPr>
        <p:spPr>
          <a:xfrm>
            <a:off x="5638577" y="1303415"/>
            <a:ext cx="350405" cy="2687261"/>
          </a:xfrm>
          <a:prstGeom prst="upDown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508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данных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</a:t>
            </a:r>
          </a:p>
        </p:txBody>
      </p:sp>
      <p:sp>
        <p:nvSpPr>
          <p:cNvPr id="10" name="Двойная стрелка влево/вправо 17">
            <a:extLst>
              <a:ext uri="{FF2B5EF4-FFF2-40B4-BE49-F238E27FC236}">
                <a16:creationId xmlns:a16="http://schemas.microsoft.com/office/drawing/2014/main" xmlns="" id="{BCD06542-E421-4454-87CC-5E4F5E65E19A}"/>
              </a:ext>
            </a:extLst>
          </p:cNvPr>
          <p:cNvSpPr/>
          <p:nvPr/>
        </p:nvSpPr>
        <p:spPr>
          <a:xfrm>
            <a:off x="5895368" y="1752334"/>
            <a:ext cx="35250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Двойная стрелка влево/вправо 19">
            <a:extLst>
              <a:ext uri="{FF2B5EF4-FFF2-40B4-BE49-F238E27FC236}">
                <a16:creationId xmlns:a16="http://schemas.microsoft.com/office/drawing/2014/main" xmlns="" id="{A2739E8D-A372-43C1-B7E3-0F3D7DD3E980}"/>
              </a:ext>
            </a:extLst>
          </p:cNvPr>
          <p:cNvSpPr/>
          <p:nvPr/>
        </p:nvSpPr>
        <p:spPr>
          <a:xfrm>
            <a:off x="5895369" y="2270914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Двойная стрелка влево/вправо 20">
            <a:extLst>
              <a:ext uri="{FF2B5EF4-FFF2-40B4-BE49-F238E27FC236}">
                <a16:creationId xmlns:a16="http://schemas.microsoft.com/office/drawing/2014/main" xmlns="" id="{FC6F4A1E-532F-4715-9BA1-C85AAE9F71E3}"/>
              </a:ext>
            </a:extLst>
          </p:cNvPr>
          <p:cNvSpPr/>
          <p:nvPr/>
        </p:nvSpPr>
        <p:spPr>
          <a:xfrm>
            <a:off x="5895369" y="2800446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войная стрелка влево/вправо 22">
            <a:extLst>
              <a:ext uri="{FF2B5EF4-FFF2-40B4-BE49-F238E27FC236}">
                <a16:creationId xmlns:a16="http://schemas.microsoft.com/office/drawing/2014/main" xmlns="" id="{74B25BC6-632B-46E4-A4D1-210D85BE4DD4}"/>
              </a:ext>
            </a:extLst>
          </p:cNvPr>
          <p:cNvSpPr/>
          <p:nvPr/>
        </p:nvSpPr>
        <p:spPr>
          <a:xfrm>
            <a:off x="5361331" y="2842711"/>
            <a:ext cx="370742" cy="161426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E66371-9171-446F-8AA0-F9ADF9C41C4D}"/>
              </a:ext>
            </a:extLst>
          </p:cNvPr>
          <p:cNvSpPr txBox="1"/>
          <p:nvPr/>
        </p:nvSpPr>
        <p:spPr>
          <a:xfrm>
            <a:off x="6605891" y="2735631"/>
            <a:ext cx="416099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13" b="1" i="0" u="none" strike="noStrike" kern="0" cap="none" spc="0" normalizeH="0" baseline="0" noProof="0" dirty="0">
                <a:ln>
                  <a:noFill/>
                </a:ln>
                <a:solidFill>
                  <a:srgbClr val="16274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44FC30-E5E5-4DD4-ADE5-00FB135D7CC8}"/>
              </a:ext>
            </a:extLst>
          </p:cNvPr>
          <p:cNvSpPr txBox="1"/>
          <p:nvPr/>
        </p:nvSpPr>
        <p:spPr>
          <a:xfrm>
            <a:off x="1418679" y="951571"/>
            <a:ext cx="605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Корпоративная информационная система Компании</a:t>
            </a:r>
          </a:p>
        </p:txBody>
      </p:sp>
      <p:sp>
        <p:nvSpPr>
          <p:cNvPr id="16" name="Двойная стрелка влево/вправо 34">
            <a:extLst>
              <a:ext uri="{FF2B5EF4-FFF2-40B4-BE49-F238E27FC236}">
                <a16:creationId xmlns:a16="http://schemas.microsoft.com/office/drawing/2014/main" xmlns="" id="{0A14D163-A5F3-4675-9EBE-CEA79478A1C2}"/>
              </a:ext>
            </a:extLst>
          </p:cNvPr>
          <p:cNvSpPr/>
          <p:nvPr/>
        </p:nvSpPr>
        <p:spPr>
          <a:xfrm>
            <a:off x="5895369" y="3177993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Двойная стрелка влево/вправо 35">
            <a:extLst>
              <a:ext uri="{FF2B5EF4-FFF2-40B4-BE49-F238E27FC236}">
                <a16:creationId xmlns:a16="http://schemas.microsoft.com/office/drawing/2014/main" xmlns="" id="{B4D8308B-54CD-45EA-8286-83AC9B72672D}"/>
              </a:ext>
            </a:extLst>
          </p:cNvPr>
          <p:cNvSpPr/>
          <p:nvPr/>
        </p:nvSpPr>
        <p:spPr>
          <a:xfrm>
            <a:off x="5895369" y="3491187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xmlns="" id="{9694C428-93B0-4C19-A92F-7D2EF724CB39}"/>
              </a:ext>
            </a:extLst>
          </p:cNvPr>
          <p:cNvSpPr/>
          <p:nvPr/>
        </p:nvSpPr>
        <p:spPr>
          <a:xfrm>
            <a:off x="3641024" y="3088684"/>
            <a:ext cx="1462099" cy="59687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Хранилище смет СМР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7DB1F70-950A-4E41-955A-D07760FEEEC3}"/>
              </a:ext>
            </a:extLst>
          </p:cNvPr>
          <p:cNvSpPr/>
          <p:nvPr/>
        </p:nvSpPr>
        <p:spPr>
          <a:xfrm>
            <a:off x="251520" y="150964"/>
            <a:ext cx="7128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Варианты доступа к сметным данным Комплекса </a:t>
            </a:r>
            <a:r>
              <a:rPr lang="en-US" sz="15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PMProgress</a:t>
            </a:r>
            <a:endParaRPr lang="ru-RU" sz="15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решения задач внутри Компании:</a:t>
            </a:r>
          </a:p>
          <a:p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Интеграционные решения с участием отдела разработки ГК ИнфоСтрой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DF41D602-F016-4C63-9908-4A48FC76094E}"/>
              </a:ext>
            </a:extLst>
          </p:cNvPr>
          <p:cNvSpPr/>
          <p:nvPr/>
        </p:nvSpPr>
        <p:spPr>
          <a:xfrm>
            <a:off x="2945342" y="3155407"/>
            <a:ext cx="708461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48476985-83C6-4B85-9377-A7ED5CBDB4D1}"/>
              </a:ext>
            </a:extLst>
          </p:cNvPr>
          <p:cNvSpPr/>
          <p:nvPr/>
        </p:nvSpPr>
        <p:spPr>
          <a:xfrm>
            <a:off x="1418679" y="3076414"/>
            <a:ext cx="1499054" cy="590939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Сметно-аналитический Комплекс А0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(Сметы СМР)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96D1E0B-5D03-4E11-A958-33281A2F050C}"/>
              </a:ext>
            </a:extLst>
          </p:cNvPr>
          <p:cNvSpPr/>
          <p:nvPr/>
        </p:nvSpPr>
        <p:spPr>
          <a:xfrm>
            <a:off x="4896037" y="2752589"/>
            <a:ext cx="1104824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Интеграция</a:t>
            </a:r>
            <a:endParaRPr kumimoji="0" lang="ru-RU" sz="788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720044A3-6525-4BCC-B2CA-46ADFDD4AF31}"/>
              </a:ext>
            </a:extLst>
          </p:cNvPr>
          <p:cNvSpPr/>
          <p:nvPr/>
        </p:nvSpPr>
        <p:spPr>
          <a:xfrm>
            <a:off x="1431382" y="1362565"/>
            <a:ext cx="1674186" cy="913885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Справочные данные КИС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Проекты, </a:t>
            </a:r>
            <a:r>
              <a:rPr kumimoji="0" lang="ru-RU" sz="1013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Договоры,</a:t>
            </a:r>
            <a:endParaRPr kumimoji="0" lang="ru-RU" sz="1013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Контрагенты,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Ценовые книги и т.д.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80091B8-B5DE-41FE-9F65-23CEB226D1DA}"/>
              </a:ext>
            </a:extLst>
          </p:cNvPr>
          <p:cNvSpPr/>
          <p:nvPr/>
        </p:nvSpPr>
        <p:spPr>
          <a:xfrm>
            <a:off x="1763688" y="2238664"/>
            <a:ext cx="1154045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Интеграция</a:t>
            </a:r>
            <a:endParaRPr kumimoji="0" lang="ru-RU" sz="788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7394C04A-6C4C-4623-8EC4-21CF44A82A8C}"/>
              </a:ext>
            </a:extLst>
          </p:cNvPr>
          <p:cNvCxnSpPr/>
          <p:nvPr/>
        </p:nvCxnSpPr>
        <p:spPr>
          <a:xfrm flipV="1">
            <a:off x="5103120" y="3088684"/>
            <a:ext cx="242697" cy="89309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75F1A61-5A33-48E7-AECE-4C025393CA0C}"/>
              </a:ext>
            </a:extLst>
          </p:cNvPr>
          <p:cNvCxnSpPr>
            <a:endCxn id="24" idx="5"/>
          </p:cNvCxnSpPr>
          <p:nvPr/>
        </p:nvCxnSpPr>
        <p:spPr>
          <a:xfrm flipH="1" flipV="1">
            <a:off x="2748727" y="2530297"/>
            <a:ext cx="1074548" cy="553067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4CA5CE-15E1-498E-996B-9A0A874BED8D}"/>
              </a:ext>
            </a:extLst>
          </p:cNvPr>
          <p:cNvSpPr txBox="1"/>
          <p:nvPr/>
        </p:nvSpPr>
        <p:spPr>
          <a:xfrm>
            <a:off x="2302087" y="2628782"/>
            <a:ext cx="1951591" cy="311752"/>
          </a:xfrm>
          <a:prstGeom prst="rect">
            <a:avLst/>
          </a:prstGeom>
          <a:solidFill>
            <a:srgbClr val="5B9BD5">
              <a:alpha val="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Сметная документация и документы по выполнению</a:t>
            </a:r>
          </a:p>
        </p:txBody>
      </p:sp>
      <p:sp>
        <p:nvSpPr>
          <p:cNvPr id="28" name="Двойная стрелка влево/вправо 39">
            <a:extLst>
              <a:ext uri="{FF2B5EF4-FFF2-40B4-BE49-F238E27FC236}">
                <a16:creationId xmlns:a16="http://schemas.microsoft.com/office/drawing/2014/main" xmlns="" id="{CE35ADA3-BA47-42BC-8D36-D0BA61265E0B}"/>
              </a:ext>
            </a:extLst>
          </p:cNvPr>
          <p:cNvSpPr/>
          <p:nvPr/>
        </p:nvSpPr>
        <p:spPr>
          <a:xfrm>
            <a:off x="3101626" y="1525757"/>
            <a:ext cx="263044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Двойная стрелка влево/вправо 40">
            <a:extLst>
              <a:ext uri="{FF2B5EF4-FFF2-40B4-BE49-F238E27FC236}">
                <a16:creationId xmlns:a16="http://schemas.microsoft.com/office/drawing/2014/main" xmlns="" id="{95F32123-5E30-4228-BA02-83BDCD00B8D2}"/>
              </a:ext>
            </a:extLst>
          </p:cNvPr>
          <p:cNvSpPr/>
          <p:nvPr/>
        </p:nvSpPr>
        <p:spPr>
          <a:xfrm>
            <a:off x="5307052" y="2030018"/>
            <a:ext cx="425023" cy="56583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CF0492F8-A4F0-488A-9373-0BD960432F51}"/>
              </a:ext>
            </a:extLst>
          </p:cNvPr>
          <p:cNvCxnSpPr>
            <a:stCxn id="22" idx="7"/>
          </p:cNvCxnSpPr>
          <p:nvPr/>
        </p:nvCxnSpPr>
        <p:spPr>
          <a:xfrm flipV="1">
            <a:off x="5839063" y="2409499"/>
            <a:ext cx="234111" cy="393126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FD1339E0-E88A-4814-9CFE-FC767C30988C}"/>
              </a:ext>
            </a:extLst>
          </p:cNvPr>
          <p:cNvCxnSpPr/>
          <p:nvPr/>
        </p:nvCxnSpPr>
        <p:spPr>
          <a:xfrm>
            <a:off x="5631920" y="3101059"/>
            <a:ext cx="368941" cy="286059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8EA34235-3550-4923-AE15-F2DEE4AEB265}"/>
              </a:ext>
            </a:extLst>
          </p:cNvPr>
          <p:cNvCxnSpPr>
            <a:stCxn id="22" idx="6"/>
          </p:cNvCxnSpPr>
          <p:nvPr/>
        </p:nvCxnSpPr>
        <p:spPr>
          <a:xfrm>
            <a:off x="6000860" y="2923424"/>
            <a:ext cx="238445" cy="63442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1E286392-7BFD-4053-A347-1E4C6EF4E6F5}"/>
              </a:ext>
            </a:extLst>
          </p:cNvPr>
          <p:cNvCxnSpPr/>
          <p:nvPr/>
        </p:nvCxnSpPr>
        <p:spPr>
          <a:xfrm flipH="1" flipV="1">
            <a:off x="5224469" y="2313180"/>
            <a:ext cx="273491" cy="435392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625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7">
            <a:extLst>
              <a:ext uri="{FF2B5EF4-FFF2-40B4-BE49-F238E27FC236}">
                <a16:creationId xmlns:a16="http://schemas.microsoft.com/office/drawing/2014/main" xmlns="" id="{7C1C629F-4E1B-4495-8B0E-E6959D5FC07A}"/>
              </a:ext>
            </a:extLst>
          </p:cNvPr>
          <p:cNvSpPr/>
          <p:nvPr/>
        </p:nvSpPr>
        <p:spPr>
          <a:xfrm>
            <a:off x="1191847" y="933150"/>
            <a:ext cx="6507490" cy="3150769"/>
          </a:xfrm>
          <a:prstGeom prst="roundRect">
            <a:avLst/>
          </a:prstGeom>
          <a:solidFill>
            <a:srgbClr val="5B9BD5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8">
            <a:extLst>
              <a:ext uri="{FF2B5EF4-FFF2-40B4-BE49-F238E27FC236}">
                <a16:creationId xmlns:a16="http://schemas.microsoft.com/office/drawing/2014/main" xmlns="" id="{858735E2-6480-4532-993B-90B2CCD2A8ED}"/>
              </a:ext>
            </a:extLst>
          </p:cNvPr>
          <p:cNvSpPr/>
          <p:nvPr/>
        </p:nvSpPr>
        <p:spPr>
          <a:xfrm>
            <a:off x="1353271" y="2539755"/>
            <a:ext cx="4069572" cy="132487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xmlns="" id="{9637B7C5-1B58-4E65-85FA-495C9581A177}"/>
              </a:ext>
            </a:extLst>
          </p:cNvPr>
          <p:cNvSpPr/>
          <p:nvPr/>
        </p:nvSpPr>
        <p:spPr>
          <a:xfrm>
            <a:off x="3359557" y="1794597"/>
            <a:ext cx="1947492" cy="540060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Календарно-сетевого планирования</a:t>
            </a:r>
            <a:endParaRPr kumimoji="0" lang="en-US" sz="101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Oracle Primavera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xmlns="" id="{F070E93C-9BB0-45CA-AF88-2BAF165C827E}"/>
              </a:ext>
            </a:extLst>
          </p:cNvPr>
          <p:cNvSpPr/>
          <p:nvPr/>
        </p:nvSpPr>
        <p:spPr>
          <a:xfrm>
            <a:off x="6263243" y="2277968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xmlns="" id="{0A4642AC-E794-4DF3-AC77-5EAA6163BA89}"/>
              </a:ext>
            </a:extLst>
          </p:cNvPr>
          <p:cNvSpPr/>
          <p:nvPr/>
        </p:nvSpPr>
        <p:spPr>
          <a:xfrm>
            <a:off x="6259390" y="2821077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508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Поставки</a:t>
            </a: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xmlns="" id="{B5711DC6-E6BE-4314-A883-D90648555253}"/>
              </a:ext>
            </a:extLst>
          </p:cNvPr>
          <p:cNvSpPr/>
          <p:nvPr/>
        </p:nvSpPr>
        <p:spPr>
          <a:xfrm>
            <a:off x="6253997" y="3469996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Бюджети-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рование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xmlns="" id="{42678657-3D49-4040-B92B-1D946F516029}"/>
              </a:ext>
            </a:extLst>
          </p:cNvPr>
          <p:cNvSpPr/>
          <p:nvPr/>
        </p:nvSpPr>
        <p:spPr>
          <a:xfrm>
            <a:off x="6234905" y="1743560"/>
            <a:ext cx="1218509" cy="45315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Документо-</a:t>
            </a:r>
            <a:b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оборот</a:t>
            </a:r>
          </a:p>
        </p:txBody>
      </p:sp>
      <p:sp>
        <p:nvSpPr>
          <p:cNvPr id="9" name="Двойная стрелка вверх/вниз 16">
            <a:extLst>
              <a:ext uri="{FF2B5EF4-FFF2-40B4-BE49-F238E27FC236}">
                <a16:creationId xmlns:a16="http://schemas.microsoft.com/office/drawing/2014/main" xmlns="" id="{85AAFF65-CF7D-4B84-9B83-6CFB5ABEC934}"/>
              </a:ext>
            </a:extLst>
          </p:cNvPr>
          <p:cNvSpPr/>
          <p:nvPr/>
        </p:nvSpPr>
        <p:spPr>
          <a:xfrm>
            <a:off x="5638577" y="1303415"/>
            <a:ext cx="350405" cy="2687261"/>
          </a:xfrm>
          <a:prstGeom prst="upDown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508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данных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</a:t>
            </a:r>
          </a:p>
        </p:txBody>
      </p:sp>
      <p:sp>
        <p:nvSpPr>
          <p:cNvPr id="10" name="Двойная стрелка влево/вправо 17">
            <a:extLst>
              <a:ext uri="{FF2B5EF4-FFF2-40B4-BE49-F238E27FC236}">
                <a16:creationId xmlns:a16="http://schemas.microsoft.com/office/drawing/2014/main" xmlns="" id="{8A5CD28B-6912-43B1-B176-246DB1EB7097}"/>
              </a:ext>
            </a:extLst>
          </p:cNvPr>
          <p:cNvSpPr/>
          <p:nvPr/>
        </p:nvSpPr>
        <p:spPr>
          <a:xfrm>
            <a:off x="5892262" y="1914645"/>
            <a:ext cx="35250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Двойная стрелка влево/вправо 19">
            <a:extLst>
              <a:ext uri="{FF2B5EF4-FFF2-40B4-BE49-F238E27FC236}">
                <a16:creationId xmlns:a16="http://schemas.microsoft.com/office/drawing/2014/main" xmlns="" id="{CD167611-CB3E-4062-8B9E-F31A420B7866}"/>
              </a:ext>
            </a:extLst>
          </p:cNvPr>
          <p:cNvSpPr/>
          <p:nvPr/>
        </p:nvSpPr>
        <p:spPr>
          <a:xfrm>
            <a:off x="5892261" y="2466342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Двойная стрелка влево/вправо 20">
            <a:extLst>
              <a:ext uri="{FF2B5EF4-FFF2-40B4-BE49-F238E27FC236}">
                <a16:creationId xmlns:a16="http://schemas.microsoft.com/office/drawing/2014/main" xmlns="" id="{42A06BA1-FC94-411C-98E6-8BC7D81D7893}"/>
              </a:ext>
            </a:extLst>
          </p:cNvPr>
          <p:cNvSpPr/>
          <p:nvPr/>
        </p:nvSpPr>
        <p:spPr>
          <a:xfrm>
            <a:off x="5898385" y="3005388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войная стрелка влево/вправо 22">
            <a:extLst>
              <a:ext uri="{FF2B5EF4-FFF2-40B4-BE49-F238E27FC236}">
                <a16:creationId xmlns:a16="http://schemas.microsoft.com/office/drawing/2014/main" xmlns="" id="{E381F385-51EF-49A9-B7CD-05728D34E2B9}"/>
              </a:ext>
            </a:extLst>
          </p:cNvPr>
          <p:cNvSpPr/>
          <p:nvPr/>
        </p:nvSpPr>
        <p:spPr>
          <a:xfrm>
            <a:off x="5361331" y="2842711"/>
            <a:ext cx="370742" cy="161426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7B61F4-9345-4D0D-997D-9E9875E8BCCE}"/>
              </a:ext>
            </a:extLst>
          </p:cNvPr>
          <p:cNvSpPr txBox="1"/>
          <p:nvPr/>
        </p:nvSpPr>
        <p:spPr>
          <a:xfrm>
            <a:off x="6584917" y="2930435"/>
            <a:ext cx="416099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13" b="1" i="0" u="none" strike="noStrike" kern="0" cap="none" spc="0" normalizeH="0" baseline="0" noProof="0" dirty="0">
                <a:ln>
                  <a:noFill/>
                </a:ln>
                <a:solidFill>
                  <a:srgbClr val="16274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5F4D96-1D31-4DB1-86BB-F106BACA20B3}"/>
              </a:ext>
            </a:extLst>
          </p:cNvPr>
          <p:cNvSpPr txBox="1"/>
          <p:nvPr/>
        </p:nvSpPr>
        <p:spPr>
          <a:xfrm>
            <a:off x="1418679" y="951571"/>
            <a:ext cx="605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Корпоративная информационная система Компании</a:t>
            </a:r>
          </a:p>
        </p:txBody>
      </p:sp>
      <p:sp>
        <p:nvSpPr>
          <p:cNvPr id="16" name="Двойная стрелка влево/вправо 34">
            <a:extLst>
              <a:ext uri="{FF2B5EF4-FFF2-40B4-BE49-F238E27FC236}">
                <a16:creationId xmlns:a16="http://schemas.microsoft.com/office/drawing/2014/main" xmlns="" id="{AE543AE5-5D5A-4968-AE9D-652681FB9C66}"/>
              </a:ext>
            </a:extLst>
          </p:cNvPr>
          <p:cNvSpPr/>
          <p:nvPr/>
        </p:nvSpPr>
        <p:spPr>
          <a:xfrm>
            <a:off x="5898385" y="3353209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Двойная стрелка влево/вправо 35">
            <a:extLst>
              <a:ext uri="{FF2B5EF4-FFF2-40B4-BE49-F238E27FC236}">
                <a16:creationId xmlns:a16="http://schemas.microsoft.com/office/drawing/2014/main" xmlns="" id="{3234865A-A35B-4BD2-A6B3-EC752FE4D109}"/>
              </a:ext>
            </a:extLst>
          </p:cNvPr>
          <p:cNvSpPr/>
          <p:nvPr/>
        </p:nvSpPr>
        <p:spPr>
          <a:xfrm>
            <a:off x="5895368" y="3632507"/>
            <a:ext cx="355612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xmlns="" id="{8FCD0A86-B9C8-4F20-B114-6A06BD78FAA3}"/>
              </a:ext>
            </a:extLst>
          </p:cNvPr>
          <p:cNvSpPr/>
          <p:nvPr/>
        </p:nvSpPr>
        <p:spPr>
          <a:xfrm>
            <a:off x="3641024" y="3088684"/>
            <a:ext cx="1462099" cy="59687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Хранилище смет СМР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B2FDD4-492F-4ECA-B44B-4434D5EB71C5}"/>
              </a:ext>
            </a:extLst>
          </p:cNvPr>
          <p:cNvSpPr/>
          <p:nvPr/>
        </p:nvSpPr>
        <p:spPr>
          <a:xfrm>
            <a:off x="467544" y="80315"/>
            <a:ext cx="68587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Варианты доступа к сметным данным Комплекса </a:t>
            </a: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PMProgress</a:t>
            </a:r>
            <a:endParaRPr kumimoji="0" lang="ru-RU" sz="15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решения задач внутри Компании: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Интеграционные решения без участия отдела разработки ГК ИнфоСтрой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98FEC33F-EFD2-42AE-B83E-7F5D4DC0AFD8}"/>
              </a:ext>
            </a:extLst>
          </p:cNvPr>
          <p:cNvSpPr/>
          <p:nvPr/>
        </p:nvSpPr>
        <p:spPr>
          <a:xfrm>
            <a:off x="2945342" y="3155407"/>
            <a:ext cx="708461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9902D992-DD41-435D-9C6B-0A2E762271CD}"/>
              </a:ext>
            </a:extLst>
          </p:cNvPr>
          <p:cNvSpPr/>
          <p:nvPr/>
        </p:nvSpPr>
        <p:spPr>
          <a:xfrm>
            <a:off x="1418679" y="3076414"/>
            <a:ext cx="1499054" cy="590939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Сметно-аналитический Комплекс А0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(Сметы СМР)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D594E50-4DE4-4078-8CA3-7EE33E70E2DD}"/>
              </a:ext>
            </a:extLst>
          </p:cNvPr>
          <p:cNvSpPr/>
          <p:nvPr/>
        </p:nvSpPr>
        <p:spPr>
          <a:xfrm>
            <a:off x="5193397" y="2752589"/>
            <a:ext cx="675584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А0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xmlns="" id="{3FADC362-33EF-4B7E-8728-359408F1BC4D}"/>
              </a:ext>
            </a:extLst>
          </p:cNvPr>
          <p:cNvSpPr/>
          <p:nvPr/>
        </p:nvSpPr>
        <p:spPr>
          <a:xfrm>
            <a:off x="1431382" y="1362565"/>
            <a:ext cx="1674186" cy="913885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Справочные данные КИС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Проекты, </a:t>
            </a:r>
            <a:r>
              <a:rPr kumimoji="0" lang="ru-RU" sz="1013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Договоры,</a:t>
            </a:r>
            <a:endParaRPr kumimoji="0" lang="ru-RU" sz="1013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Контрагенты,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Ценовые книги и т.д.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0E20709-3770-4909-AD77-3249581B2FC9}"/>
              </a:ext>
            </a:extLst>
          </p:cNvPr>
          <p:cNvSpPr/>
          <p:nvPr/>
        </p:nvSpPr>
        <p:spPr>
          <a:xfrm>
            <a:off x="1964293" y="2238664"/>
            <a:ext cx="675584" cy="3416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API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А0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5B945BF6-175E-4141-988A-AA5C95B31679}"/>
              </a:ext>
            </a:extLst>
          </p:cNvPr>
          <p:cNvCxnSpPr/>
          <p:nvPr/>
        </p:nvCxnSpPr>
        <p:spPr>
          <a:xfrm flipV="1">
            <a:off x="5103120" y="3088684"/>
            <a:ext cx="242697" cy="89309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94A49AF8-D19E-4BAB-9881-45572D64166D}"/>
              </a:ext>
            </a:extLst>
          </p:cNvPr>
          <p:cNvCxnSpPr>
            <a:endCxn id="24" idx="5"/>
          </p:cNvCxnSpPr>
          <p:nvPr/>
        </p:nvCxnSpPr>
        <p:spPr>
          <a:xfrm flipH="1" flipV="1">
            <a:off x="2540938" y="2530297"/>
            <a:ext cx="1282335" cy="553066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92EAA9-5AA6-4F48-91B9-20F8DF79E070}"/>
              </a:ext>
            </a:extLst>
          </p:cNvPr>
          <p:cNvSpPr txBox="1"/>
          <p:nvPr/>
        </p:nvSpPr>
        <p:spPr>
          <a:xfrm>
            <a:off x="2302087" y="2628782"/>
            <a:ext cx="1951591" cy="311752"/>
          </a:xfrm>
          <a:prstGeom prst="rect">
            <a:avLst/>
          </a:prstGeom>
          <a:solidFill>
            <a:srgbClr val="5B9BD5">
              <a:alpha val="0"/>
            </a:srgbClr>
          </a:solidFill>
          <a:ln w="12700" cap="flat" cmpd="sng" algn="ctr">
            <a:noFill/>
            <a:prstDash val="solid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Сметная документация и документы по выполнению</a:t>
            </a:r>
          </a:p>
        </p:txBody>
      </p:sp>
      <p:sp>
        <p:nvSpPr>
          <p:cNvPr id="28" name="Двойная стрелка влево/вправо 39">
            <a:extLst>
              <a:ext uri="{FF2B5EF4-FFF2-40B4-BE49-F238E27FC236}">
                <a16:creationId xmlns:a16="http://schemas.microsoft.com/office/drawing/2014/main" xmlns="" id="{5D38CB61-B77E-44A2-BCB6-9268EB8B35E0}"/>
              </a:ext>
            </a:extLst>
          </p:cNvPr>
          <p:cNvSpPr/>
          <p:nvPr/>
        </p:nvSpPr>
        <p:spPr>
          <a:xfrm>
            <a:off x="3101626" y="1525757"/>
            <a:ext cx="263044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Двойная стрелка влево/вправо 40">
            <a:extLst>
              <a:ext uri="{FF2B5EF4-FFF2-40B4-BE49-F238E27FC236}">
                <a16:creationId xmlns:a16="http://schemas.microsoft.com/office/drawing/2014/main" xmlns="" id="{74F78BA6-D483-4F67-8F78-4BBB85E140B4}"/>
              </a:ext>
            </a:extLst>
          </p:cNvPr>
          <p:cNvSpPr/>
          <p:nvPr/>
        </p:nvSpPr>
        <p:spPr>
          <a:xfrm>
            <a:off x="5307052" y="2030018"/>
            <a:ext cx="425023" cy="56583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79A93067-0013-436F-9FA1-1DF1B5E25DCF}"/>
              </a:ext>
            </a:extLst>
          </p:cNvPr>
          <p:cNvCxnSpPr>
            <a:stCxn id="22" idx="7"/>
          </p:cNvCxnSpPr>
          <p:nvPr/>
        </p:nvCxnSpPr>
        <p:spPr>
          <a:xfrm flipV="1">
            <a:off x="5770044" y="2409498"/>
            <a:ext cx="303130" cy="393127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7C7571C4-F002-4A85-BFB3-58C99D788DF5}"/>
              </a:ext>
            </a:extLst>
          </p:cNvPr>
          <p:cNvCxnSpPr/>
          <p:nvPr/>
        </p:nvCxnSpPr>
        <p:spPr>
          <a:xfrm>
            <a:off x="5631920" y="3101059"/>
            <a:ext cx="368941" cy="286059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579508B4-56B9-4269-932E-FD254510248E}"/>
              </a:ext>
            </a:extLst>
          </p:cNvPr>
          <p:cNvCxnSpPr>
            <a:stCxn id="22" idx="6"/>
          </p:cNvCxnSpPr>
          <p:nvPr/>
        </p:nvCxnSpPr>
        <p:spPr>
          <a:xfrm>
            <a:off x="5868981" y="2923424"/>
            <a:ext cx="370324" cy="63442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Скругленный прямоугольник 33">
            <a:extLst>
              <a:ext uri="{FF2B5EF4-FFF2-40B4-BE49-F238E27FC236}">
                <a16:creationId xmlns:a16="http://schemas.microsoft.com/office/drawing/2014/main" xmlns="" id="{7E42432B-D1D3-4407-9531-B0A1E076EA70}"/>
              </a:ext>
            </a:extLst>
          </p:cNvPr>
          <p:cNvSpPr/>
          <p:nvPr/>
        </p:nvSpPr>
        <p:spPr>
          <a:xfrm>
            <a:off x="6227197" y="1226717"/>
            <a:ext cx="1218509" cy="481818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3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моделирования 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Autodesk</a:t>
            </a: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013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Revit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4" name="Двойная стрелка влево/вправо 36">
            <a:extLst>
              <a:ext uri="{FF2B5EF4-FFF2-40B4-BE49-F238E27FC236}">
                <a16:creationId xmlns:a16="http://schemas.microsoft.com/office/drawing/2014/main" xmlns="" id="{428C7DCD-58C6-4721-904B-098E9C47042E}"/>
              </a:ext>
            </a:extLst>
          </p:cNvPr>
          <p:cNvSpPr/>
          <p:nvPr/>
        </p:nvSpPr>
        <p:spPr>
          <a:xfrm>
            <a:off x="5887343" y="1493185"/>
            <a:ext cx="352505" cy="84532"/>
          </a:xfrm>
          <a:prstGeom prst="leftRightArrow">
            <a:avLst/>
          </a:prstGeom>
          <a:solidFill>
            <a:srgbClr val="5B9BD5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254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23D8A9A6-ABF3-4C6B-8E5F-9B698C2D53E6}"/>
              </a:ext>
            </a:extLst>
          </p:cNvPr>
          <p:cNvCxnSpPr>
            <a:cxnSpLocks/>
          </p:cNvCxnSpPr>
          <p:nvPr/>
        </p:nvCxnSpPr>
        <p:spPr>
          <a:xfrm flipV="1">
            <a:off x="7427924" y="1478999"/>
            <a:ext cx="804824" cy="1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75000"/>
              </a:srgbClr>
            </a:solidFill>
            <a:prstDash val="solid"/>
            <a:tailEnd type="stealth"/>
          </a:ln>
          <a:effectLst/>
        </p:spPr>
      </p:cxnSp>
      <p:sp>
        <p:nvSpPr>
          <p:cNvPr id="36" name="Скругленный прямоугольник 43">
            <a:extLst>
              <a:ext uri="{FF2B5EF4-FFF2-40B4-BE49-F238E27FC236}">
                <a16:creationId xmlns:a16="http://schemas.microsoft.com/office/drawing/2014/main" xmlns="" id="{F7028B1A-622F-43BF-9748-4916658E6FAC}"/>
              </a:ext>
            </a:extLst>
          </p:cNvPr>
          <p:cNvSpPr/>
          <p:nvPr/>
        </p:nvSpPr>
        <p:spPr>
          <a:xfrm>
            <a:off x="7739048" y="2307004"/>
            <a:ext cx="972108" cy="414710"/>
          </a:xfrm>
          <a:prstGeom prst="round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Гектор: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смета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745014EE-A67A-453A-AC26-1D55C28F8E92}"/>
              </a:ext>
            </a:extLst>
          </p:cNvPr>
          <p:cNvCxnSpPr/>
          <p:nvPr/>
        </p:nvCxnSpPr>
        <p:spPr>
          <a:xfrm>
            <a:off x="8225102" y="1475128"/>
            <a:ext cx="0" cy="83187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tailEnd type="arrow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C5C0C0AE-1D4B-4EE1-B60D-54B723BCDDCD}"/>
              </a:ext>
            </a:extLst>
          </p:cNvPr>
          <p:cNvCxnSpPr/>
          <p:nvPr/>
        </p:nvCxnSpPr>
        <p:spPr>
          <a:xfrm>
            <a:off x="8225102" y="2706253"/>
            <a:ext cx="0" cy="168735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tailEnd type="arrow"/>
          </a:ln>
          <a:effectLst/>
        </p:spPr>
      </p:cxnSp>
      <p:sp>
        <p:nvSpPr>
          <p:cNvPr id="39" name="Выноска-облако 46">
            <a:extLst>
              <a:ext uri="{FF2B5EF4-FFF2-40B4-BE49-F238E27FC236}">
                <a16:creationId xmlns:a16="http://schemas.microsoft.com/office/drawing/2014/main" xmlns="" id="{A91190FC-60F1-400E-BF13-E1012610C1FC}"/>
              </a:ext>
            </a:extLst>
          </p:cNvPr>
          <p:cNvSpPr/>
          <p:nvPr/>
        </p:nvSpPr>
        <p:spPr>
          <a:xfrm>
            <a:off x="8276474" y="1546300"/>
            <a:ext cx="760021" cy="631406"/>
          </a:xfrm>
          <a:prstGeom prst="cloudCallou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Схема далее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AA0C6D7-138B-4A50-B1E7-31C15A62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18" y="4111845"/>
            <a:ext cx="1605915" cy="580319"/>
          </a:xfrm>
          <a:prstGeom prst="rect">
            <a:avLst/>
          </a:prstGeom>
        </p:spPr>
      </p:pic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CBB24F6F-4606-4B3B-AE26-B93272CE7908}"/>
              </a:ext>
            </a:extLst>
          </p:cNvPr>
          <p:cNvCxnSpPr>
            <a:cxnSpLocks/>
          </p:cNvCxnSpPr>
          <p:nvPr/>
        </p:nvCxnSpPr>
        <p:spPr>
          <a:xfrm flipH="1" flipV="1">
            <a:off x="2991533" y="4425864"/>
            <a:ext cx="5241215" cy="2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75000"/>
              </a:srgbClr>
            </a:solidFill>
            <a:prstDash val="solid"/>
            <a:tailEnd type="stealth"/>
          </a:ln>
          <a:effectLst/>
        </p:spPr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DA90FA92-F8AE-40D3-9115-5C78B124D02F}"/>
              </a:ext>
            </a:extLst>
          </p:cNvPr>
          <p:cNvCxnSpPr>
            <a:cxnSpLocks/>
          </p:cNvCxnSpPr>
          <p:nvPr/>
        </p:nvCxnSpPr>
        <p:spPr>
          <a:xfrm flipV="1">
            <a:off x="2141730" y="3706504"/>
            <a:ext cx="0" cy="366560"/>
          </a:xfrm>
          <a:prstGeom prst="straightConnector1">
            <a:avLst/>
          </a:prstGeom>
          <a:noFill/>
          <a:ln w="38100" cap="flat" cmpd="sng" algn="ctr">
            <a:solidFill>
              <a:srgbClr val="44546A">
                <a:lumMod val="75000"/>
              </a:srgbClr>
            </a:solidFill>
            <a:prstDash val="soli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40806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33" grpId="0" animBg="1"/>
      <p:bldP spid="36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1CA40D-70BB-4588-975A-3903A25B87E4}"/>
              </a:ext>
            </a:extLst>
          </p:cNvPr>
          <p:cNvSpPr txBox="1">
            <a:spLocks/>
          </p:cNvSpPr>
          <p:nvPr/>
        </p:nvSpPr>
        <p:spPr>
          <a:xfrm>
            <a:off x="791580" y="249492"/>
            <a:ext cx="6318702" cy="2700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Условия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работоспособности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интеграционного решения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E66A1F-7C26-42BD-A0D2-4331F7EB36F8}"/>
              </a:ext>
            </a:extLst>
          </p:cNvPr>
          <p:cNvSpPr txBox="1">
            <a:spLocks/>
          </p:cNvSpPr>
          <p:nvPr/>
        </p:nvSpPr>
        <p:spPr>
          <a:xfrm>
            <a:off x="431032" y="627534"/>
            <a:ext cx="8322242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«Правильная» методика работы (решает поставленные задачи с требуемой точностью)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ru-RU" i="1" dirty="0" smtClean="0">
                <a:solidFill>
                  <a:sysClr val="windowText" lastClr="000000"/>
                </a:solidFill>
                <a:latin typeface="Calibri"/>
              </a:rPr>
              <a:t>Должна быть 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проверена на примерах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автоматизации</a:t>
            </a:r>
            <a:endParaRPr kumimoji="0" lang="ru-RU" sz="1575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Отсутствие критических ошибок в используемых программных продуктах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(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rgbClr val="291FE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уровень автоматизации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зависит от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компромисса</a:t>
            </a:r>
            <a:r>
              <a:rPr kumimoji="0" lang="ru-RU" sz="1575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575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готовность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финансирования 	разработок и сроков разработки)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«Правильные» данные в системах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(данные соответствуют требованиям методики и регламентов)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Наличие АРМ может повысить качество вводимых данных (если подразделение не только вводит данные в систему, но может для своей работы использовать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введённые другими подразделениями)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Справочная информация системы и начальная «база знаний»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должны заводиться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сотрудниками Заказчика 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(это нужно для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понимания взаимосвязей и возможности расширения без 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575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внедренцев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»,</a:t>
            </a:r>
            <a:r>
              <a:rPr kumimoji="0" lang="ru-RU" sz="1575" b="0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наче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 становится «мёртвым» и им перестают 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пользоваться)</a:t>
            </a:r>
            <a:endParaRPr kumimoji="0" lang="ru-RU" sz="1575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Компании должен быть ответственный, который контролирует вводимые данные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(нужно бережно </a:t>
            </a:r>
            <a:r>
              <a:rPr kumimoji="0" lang="ru-RU" sz="1575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относиться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 исходным данным, от них зависит «точность» решения поставленных задач)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1D7B66-CF8C-4C47-B80C-AB7A14E8C322}"/>
              </a:ext>
            </a:extLst>
          </p:cNvPr>
          <p:cNvSpPr/>
          <p:nvPr/>
        </p:nvSpPr>
        <p:spPr>
          <a:xfrm>
            <a:off x="7110282" y="60471"/>
            <a:ext cx="1944216" cy="918102"/>
          </a:xfrm>
          <a:prstGeom prst="rect">
            <a:avLst/>
          </a:prstGeom>
          <a:solidFill>
            <a:srgbClr val="5B9BD5">
              <a:alpha val="72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Уровни автоматизации: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Механизация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Автоматизация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Автоматика</a:t>
            </a:r>
          </a:p>
        </p:txBody>
      </p:sp>
    </p:spTree>
    <p:extLst>
      <p:ext uri="{BB962C8B-B14F-4D97-AF65-F5344CB8AC3E}">
        <p14:creationId xmlns:p14="http://schemas.microsoft.com/office/powerpoint/2010/main" val="6421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1558EDF-74CA-4F88-9E21-93A47737F628}"/>
              </a:ext>
            </a:extLst>
          </p:cNvPr>
          <p:cNvSpPr txBox="1">
            <a:spLocks/>
          </p:cNvSpPr>
          <p:nvPr/>
        </p:nvSpPr>
        <p:spPr>
          <a:xfrm>
            <a:off x="791580" y="116384"/>
            <a:ext cx="631870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Практика использования сметных данных в рамках решения задач «Управление проектом»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B241DB39-C865-4D9A-8CCE-42A4CFAD6643}"/>
              </a:ext>
            </a:extLst>
          </p:cNvPr>
          <p:cNvSpPr txBox="1">
            <a:spLocks/>
          </p:cNvSpPr>
          <p:nvPr/>
        </p:nvSpPr>
        <p:spPr>
          <a:xfrm>
            <a:off x="431032" y="627534"/>
            <a:ext cx="8322242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поставленной задачи, исходными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данными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которой являются сметные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необходимо знать: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такое смета	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Особенность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составленной базисно-индексным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ресурсным методом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Какая информация есть в сметных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данных,</a:t>
            </a:r>
            <a:r>
              <a:rPr kumimoji="0" lang="ru-RU" sz="1575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какая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требуется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ru-RU" sz="1575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можно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 её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получить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сметные данные связаны с работами из технологического графика выполнения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6646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572A0-D90D-4830-A07E-E5BC987F5506}"/>
              </a:ext>
            </a:extLst>
          </p:cNvPr>
          <p:cNvSpPr txBox="1">
            <a:spLocks/>
          </p:cNvSpPr>
          <p:nvPr/>
        </p:nvSpPr>
        <p:spPr>
          <a:xfrm>
            <a:off x="737574" y="116384"/>
            <a:ext cx="631870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Практика использования сметных данных в рамках решения задач «Управление проектом»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483702-EAC8-4828-A79B-856EAF34850B}"/>
              </a:ext>
            </a:extLst>
          </p:cNvPr>
          <p:cNvSpPr txBox="1">
            <a:spLocks/>
          </p:cNvSpPr>
          <p:nvPr/>
        </p:nvSpPr>
        <p:spPr>
          <a:xfrm>
            <a:off x="431032" y="627534"/>
            <a:ext cx="8322242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 сметных данных: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Обычно структура сметы соответствует удобству сметчика для определения стоимости (если не было дополнительных требований Заказчика)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Расценка – это не технологическая работа, а усреднённая (нормативная) работа для определения стоимости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(если график состоит из операций, то одна расценка может расценивать несколько работ, если график 1,2,3 уровня, то на одну работу будет множество расценок)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строки сметы (расценки) разбросать на разные работы,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сложив их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стоимости,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можно не получить стоимость по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смете - появится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погрешность. </a:t>
            </a:r>
            <a:r>
              <a:rPr kumimoji="0" lang="ru-RU" sz="1575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 сметном деле используется округления: появление погрешности зависит от правил начислений и порядка округлений)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Смета рассчитана сразу на все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этажи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на все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вышки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Строки типа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«материал»,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оборудование по прайсам. Такие строки не имеют кода, обрабатывать их приходится только по наименованию (наименование одного и того же оборудования может быть внесено по-разному)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575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9584612-B23A-4558-BCF6-5629C724FDA0}"/>
              </a:ext>
            </a:extLst>
          </p:cNvPr>
          <p:cNvSpPr txBox="1">
            <a:spLocks/>
          </p:cNvSpPr>
          <p:nvPr/>
        </p:nvSpPr>
        <p:spPr>
          <a:xfrm>
            <a:off x="737574" y="116384"/>
            <a:ext cx="631870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Практика использования сметных данных в рамках решения задач «Управление проектом»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536C39C2-2696-469F-952A-E75665C2ED88}"/>
              </a:ext>
            </a:extLst>
          </p:cNvPr>
          <p:cNvSpPr txBox="1">
            <a:spLocks/>
          </p:cNvSpPr>
          <p:nvPr/>
        </p:nvSpPr>
        <p:spPr>
          <a:xfrm>
            <a:off x="431032" y="627534"/>
            <a:ext cx="8322242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 сметных данных: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Расценка содержит ресурсы и стоимостные характеристики по видам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затрат:</a:t>
            </a:r>
            <a:r>
              <a:rPr kumimoji="0" lang="ru-RU" sz="1575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Материалы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машины (механизмы), ЗП механизаторов, ЗП основных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рабочих</a:t>
            </a:r>
            <a:r>
              <a:rPr kumimoji="0" lang="ru-RU" sz="1575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единицу объёма расценки на определённый момент времени. </a:t>
            </a:r>
          </a:p>
          <a:p>
            <a:pPr marL="257175" marR="0" lvl="1" indent="0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Если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БИМ,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 используется индекс для перевода в текущий уровень цен.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Индекс применяется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 стоимости по каждому виду затрат, а не к цене ресурса!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Поэтому нет текущей цены у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материалов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которые входят в расценку. Для определения цены рекомендуем использовать справочник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того же уровня и скалькулировать по этим ценам, чтобы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понять,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хватит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 заложенного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смете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бюджета.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Последовательность строк в смете (расценок) – это не технологическая последовательность выполнения работ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Часто используется практика создания графика на основе строк сметы: 1 работа = 1 строке сметы. Есть интересные сметы или строки в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смете:</a:t>
            </a:r>
            <a:r>
              <a:rPr kumimoji="0" lang="ru-RU" sz="1575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строках сметы расчёт на одну «колонну», «канал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итогах сметы умножается на требуемое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этом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варианте стоимостные характеристики будут правильными, а потребность в ресурсах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нет. 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C35332A-BF1A-467C-9FFD-AD2BF9DB0FEF}"/>
              </a:ext>
            </a:extLst>
          </p:cNvPr>
          <p:cNvSpPr txBox="1">
            <a:spLocks/>
          </p:cNvSpPr>
          <p:nvPr/>
        </p:nvSpPr>
        <p:spPr>
          <a:xfrm>
            <a:off x="737574" y="116384"/>
            <a:ext cx="6318702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Практика использования сметных данных в рамках решения задач «Управление проектом»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5368C772-430D-4061-9CEF-3E36F098C0C2}"/>
              </a:ext>
            </a:extLst>
          </p:cNvPr>
          <p:cNvSpPr txBox="1">
            <a:spLocks/>
          </p:cNvSpPr>
          <p:nvPr/>
        </p:nvSpPr>
        <p:spPr>
          <a:xfrm>
            <a:off x="431032" y="627534"/>
            <a:ext cx="8322242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разработке решений:</a:t>
            </a: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хотим, не можем, не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понимаем,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зачем надо потратить «накладные расходы», чтобы в систему подать качественные исходные данные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Влезаем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процессе и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правим руками, 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потом удивляемся, что </a:t>
            </a:r>
            <a:r>
              <a:rPr lang="ru-RU" dirty="0">
                <a:solidFill>
                  <a:sysClr val="windowText" lastClr="000000"/>
                </a:solidFill>
              </a:rPr>
              <a:t>получился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странный результат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хотим работать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регламентам и инструкциям.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екоторые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регламенты или инструкции появились в результате найденного компромисса: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готовность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финансирования разработок </a:t>
            </a:r>
            <a:r>
              <a:rPr lang="en-US" sz="1400" i="1" dirty="0" smtClean="0">
                <a:solidFill>
                  <a:sysClr val="windowText" lastClr="000000"/>
                </a:solidFill>
                <a:latin typeface="Calibri"/>
              </a:rPr>
              <a:t>vs.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срок</a:t>
            </a:r>
            <a:r>
              <a:rPr lang="ru-RU" sz="1400" i="1" noProof="0" dirty="0" smtClean="0">
                <a:solidFill>
                  <a:sysClr val="windowText" lastClr="000000"/>
                </a:solidFill>
                <a:latin typeface="Calibri"/>
              </a:rPr>
              <a:t>и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разработки.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  <a:r>
              <a:rPr lang="ru-RU" sz="1400" dirty="0">
                <a:solidFill>
                  <a:sysClr val="windowText" lastClr="000000"/>
                </a:solidFill>
                <a:latin typeface="Calibri"/>
              </a:rPr>
              <a:t>Н</a:t>
            </a:r>
            <a:r>
              <a:rPr kumimoji="0" lang="ru-RU" sz="1400" b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евыполнение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регламентов</a:t>
            </a:r>
            <a:r>
              <a:rPr lang="ru-RU" sz="1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  <a:latin typeface="Calibri"/>
              </a:rPr>
              <a:t>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инструкций может привести к нарушению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целостности данных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575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Рекомендация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Компании должны быть ответственные за данные, они должны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уметь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«чувствовать» данные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(правильно, неправильно, где сбой, кто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нарушил…)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Необходимо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«бороться» за 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данные. Затраты по ликвидации последствий могут быть велики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(временные</a:t>
            </a:r>
            <a:r>
              <a:rPr kumimoji="0" lang="ru-RU" sz="157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финансовые, </a:t>
            </a:r>
            <a:r>
              <a:rPr kumimoji="0" lang="ru-RU" sz="157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технологические и т.д.)</a:t>
            </a: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8E71954-EFE5-4F4F-A48F-AEC6650FB60B}"/>
              </a:ext>
            </a:extLst>
          </p:cNvPr>
          <p:cNvSpPr txBox="1">
            <a:spLocks/>
          </p:cNvSpPr>
          <p:nvPr/>
        </p:nvSpPr>
        <p:spPr>
          <a:xfrm>
            <a:off x="1493658" y="789553"/>
            <a:ext cx="6264696" cy="3750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None/>
              <a:defRPr sz="10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Wingdings 2" pitchFamily="18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Wingdings 2" pitchFamily="18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Wingdings 2" pitchFamily="18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Wingdings 2" pitchFamily="18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Ждём Ваших обращений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Телефон:                                     </a:t>
            </a:r>
            <a:r>
              <a:rPr kumimoji="0" lang="en-US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</a:t>
            </a:r>
            <a:r>
              <a:rPr kumimoji="0" lang="ru-RU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(812) 325-90-94,                        IFilatova@infostroy.ru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8-800-222-90-94, доб.292</a:t>
            </a:r>
            <a:r>
              <a:rPr kumimoji="0" lang="en-US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a0@infostroy.ru</a:t>
            </a:r>
            <a:r>
              <a:rPr kumimoji="0" lang="ru-RU" sz="225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2250" b="1" i="1" u="none" strike="noStrike" kern="1200" cap="none" spc="0" normalizeH="0" baseline="0" noProof="0" dirty="0">
              <a:ln>
                <a:noFill/>
              </a:ln>
              <a:solidFill>
                <a:srgbClr val="12457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1245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12457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700" b="1" i="1" u="none" strike="noStrike" kern="1200" cap="none" spc="0" normalizeH="0" baseline="0" noProof="0" dirty="0">
                <a:ln>
                  <a:noFill/>
                </a:ln>
                <a:solidFill>
                  <a:srgbClr val="1565A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 за внимание!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1565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1765A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7">
            <a:extLst>
              <a:ext uri="{FF2B5EF4-FFF2-40B4-BE49-F238E27FC236}">
                <a16:creationId xmlns:a16="http://schemas.microsoft.com/office/drawing/2014/main" xmlns="" id="{92A7144A-A803-487D-97E1-ED47B7BD142B}"/>
              </a:ext>
            </a:extLst>
          </p:cNvPr>
          <p:cNvSpPr/>
          <p:nvPr/>
        </p:nvSpPr>
        <p:spPr>
          <a:xfrm>
            <a:off x="1526422" y="3164060"/>
            <a:ext cx="3601889" cy="1621938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7">
            <a:extLst>
              <a:ext uri="{FF2B5EF4-FFF2-40B4-BE49-F238E27FC236}">
                <a16:creationId xmlns:a16="http://schemas.microsoft.com/office/drawing/2014/main" xmlns="" id="{9E0776FD-BF85-44D7-867E-93D9F3BBC187}"/>
              </a:ext>
            </a:extLst>
          </p:cNvPr>
          <p:cNvSpPr/>
          <p:nvPr/>
        </p:nvSpPr>
        <p:spPr>
          <a:xfrm>
            <a:off x="5738745" y="852581"/>
            <a:ext cx="1941038" cy="3714794"/>
          </a:xfrm>
          <a:prstGeom prst="roundRect">
            <a:avLst/>
          </a:prstGeom>
          <a:solidFill>
            <a:srgbClr val="0070C0">
              <a:alpha val="2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28">
            <a:extLst>
              <a:ext uri="{FF2B5EF4-FFF2-40B4-BE49-F238E27FC236}">
                <a16:creationId xmlns:a16="http://schemas.microsoft.com/office/drawing/2014/main" xmlns="" id="{2ADEFD4F-67D0-4163-9B69-9F4D951CC516}"/>
              </a:ext>
            </a:extLst>
          </p:cNvPr>
          <p:cNvSpPr/>
          <p:nvPr/>
        </p:nvSpPr>
        <p:spPr>
          <a:xfrm>
            <a:off x="1348155" y="1329611"/>
            <a:ext cx="4033937" cy="161207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03906E94-BBD9-4BF7-8BE8-BFDE9BF32096}"/>
              </a:ext>
            </a:extLst>
          </p:cNvPr>
          <p:cNvSpPr/>
          <p:nvPr/>
        </p:nvSpPr>
        <p:spPr>
          <a:xfrm>
            <a:off x="3631995" y="1915164"/>
            <a:ext cx="1568672" cy="636284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Единое Хранилище 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сметных данных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CB5B8220-BD42-4B51-AE53-284A3E426BAA}"/>
              </a:ext>
            </a:extLst>
          </p:cNvPr>
          <p:cNvSpPr/>
          <p:nvPr/>
        </p:nvSpPr>
        <p:spPr>
          <a:xfrm>
            <a:off x="1503541" y="1915164"/>
            <a:ext cx="1505636" cy="631874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Сметно-аналитический Комплекс А0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(Сметы СМР)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3B70002-53DE-455D-8647-8296F0CA958E}"/>
              </a:ext>
            </a:extLst>
          </p:cNvPr>
          <p:cNvSpPr/>
          <p:nvPr/>
        </p:nvSpPr>
        <p:spPr>
          <a:xfrm>
            <a:off x="1223628" y="195486"/>
            <a:ext cx="5886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Особенность Комплекса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PMProgress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единое хранилище сметных данных</a:t>
            </a:r>
            <a:endParaRPr kumimoji="0" lang="ru-RU" sz="15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76989A5-0651-4C22-9F98-FAEC6CCD23CE}"/>
              </a:ext>
            </a:extLst>
          </p:cNvPr>
          <p:cNvSpPr/>
          <p:nvPr/>
        </p:nvSpPr>
        <p:spPr>
          <a:xfrm>
            <a:off x="2993550" y="2066431"/>
            <a:ext cx="648073" cy="378042"/>
          </a:xfrm>
          <a:prstGeom prst="rightArrow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339E66-489C-4549-A963-B7B590EFC293}"/>
              </a:ext>
            </a:extLst>
          </p:cNvPr>
          <p:cNvSpPr/>
          <p:nvPr/>
        </p:nvSpPr>
        <p:spPr>
          <a:xfrm>
            <a:off x="1747950" y="1479082"/>
            <a:ext cx="3139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ru-RU" sz="1050" kern="0" dirty="0">
                <a:solidFill>
                  <a:prstClr val="black"/>
                </a:solidFill>
                <a:cs typeface="Arial" panose="020B0604020202020204" pitchFamily="34" charset="0"/>
              </a:rPr>
              <a:t>Сметный модуль Комплекса </a:t>
            </a:r>
            <a:r>
              <a:rPr lang="en-US" sz="1050" kern="0" dirty="0">
                <a:solidFill>
                  <a:prstClr val="black"/>
                </a:solidFill>
                <a:cs typeface="Arial" panose="020B0604020202020204" pitchFamily="34" charset="0"/>
              </a:rPr>
              <a:t>PMProgress</a:t>
            </a:r>
            <a:endParaRPr lang="ru-RU" sz="105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A7C529D-BAEC-43CD-822B-8D4B827593C0}"/>
              </a:ext>
            </a:extLst>
          </p:cNvPr>
          <p:cNvSpPr/>
          <p:nvPr/>
        </p:nvSpPr>
        <p:spPr>
          <a:xfrm>
            <a:off x="5837474" y="852582"/>
            <a:ext cx="1743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ru-RU" sz="900" b="1" kern="0" dirty="0">
                <a:solidFill>
                  <a:srgbClr val="002060"/>
                </a:solidFill>
                <a:cs typeface="Arial" panose="020B0604020202020204" pitchFamily="34" charset="0"/>
              </a:rPr>
              <a:t>Инструменты для работы с данными хранилища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9E88E18-F478-467A-B48F-A6CA2C0D67FD}"/>
              </a:ext>
            </a:extLst>
          </p:cNvPr>
          <p:cNvSpPr/>
          <p:nvPr/>
        </p:nvSpPr>
        <p:spPr>
          <a:xfrm>
            <a:off x="1914323" y="3164061"/>
            <a:ext cx="2826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ru-RU" sz="900" b="1" kern="0" dirty="0">
                <a:solidFill>
                  <a:srgbClr val="002060"/>
                </a:solidFill>
                <a:cs typeface="Arial" panose="020B0604020202020204" pitchFamily="34" charset="0"/>
              </a:rPr>
              <a:t>Модули для организации процесса выполнения сметной документации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C586959-2697-45AE-AA85-F29E86653015}"/>
              </a:ext>
            </a:extLst>
          </p:cNvPr>
          <p:cNvSpPr/>
          <p:nvPr/>
        </p:nvSpPr>
        <p:spPr>
          <a:xfrm>
            <a:off x="5847613" y="1256396"/>
            <a:ext cx="1637768" cy="3381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структуризации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7D4CD88-79FF-4891-974E-9E0AA49F5A94}"/>
              </a:ext>
            </a:extLst>
          </p:cNvPr>
          <p:cNvSpPr/>
          <p:nvPr/>
        </p:nvSpPr>
        <p:spPr>
          <a:xfrm>
            <a:off x="5847613" y="1782914"/>
            <a:ext cx="1733433" cy="4481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Администрирования прав доступа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318FFA58-F985-4712-9DD6-9678DEAAA34D}"/>
              </a:ext>
            </a:extLst>
          </p:cNvPr>
          <p:cNvSpPr/>
          <p:nvPr/>
        </p:nvSpPr>
        <p:spPr>
          <a:xfrm>
            <a:off x="5847613" y="2443768"/>
            <a:ext cx="1637768" cy="40063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Импорта (форматы обмена)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DDB5C7E-5B86-4BA4-8FF6-3444FAE9576D}"/>
              </a:ext>
            </a:extLst>
          </p:cNvPr>
          <p:cNvSpPr/>
          <p:nvPr/>
        </p:nvSpPr>
        <p:spPr>
          <a:xfrm>
            <a:off x="5847612" y="3042888"/>
            <a:ext cx="1637768" cy="32825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Сметный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Модуль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B09F509D-9556-4D35-9EB0-1836054651C7}"/>
              </a:ext>
            </a:extLst>
          </p:cNvPr>
          <p:cNvSpPr/>
          <p:nvPr/>
        </p:nvSpPr>
        <p:spPr>
          <a:xfrm>
            <a:off x="5847614" y="3608402"/>
            <a:ext cx="1637768" cy="3282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Фирменная база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1DFC61C3-A578-416E-BE5B-20612FF00174}"/>
              </a:ext>
            </a:extLst>
          </p:cNvPr>
          <p:cNvSpPr/>
          <p:nvPr/>
        </p:nvSpPr>
        <p:spPr>
          <a:xfrm>
            <a:off x="5847612" y="4135143"/>
            <a:ext cx="1637768" cy="27469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Печать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D458DDB-776E-4D20-ADD5-88D832E17997}"/>
              </a:ext>
            </a:extLst>
          </p:cNvPr>
          <p:cNvSpPr/>
          <p:nvPr/>
        </p:nvSpPr>
        <p:spPr>
          <a:xfrm>
            <a:off x="1641832" y="3554663"/>
            <a:ext cx="1539396" cy="31653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Договоры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0D6F5BA-F592-4238-A9FA-F30F8B94AD99}"/>
              </a:ext>
            </a:extLst>
          </p:cNvPr>
          <p:cNvSpPr/>
          <p:nvPr/>
        </p:nvSpPr>
        <p:spPr>
          <a:xfrm>
            <a:off x="1641833" y="3987286"/>
            <a:ext cx="1521130" cy="3165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Исполнения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13607838-635B-442E-8D8A-333FAEA259DF}"/>
              </a:ext>
            </a:extLst>
          </p:cNvPr>
          <p:cNvSpPr/>
          <p:nvPr/>
        </p:nvSpPr>
        <p:spPr>
          <a:xfrm>
            <a:off x="3449262" y="3544145"/>
            <a:ext cx="1623903" cy="33808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Экспорта (форматы обмена)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11BD6C1E-7B83-489D-94D3-1C17383456E4}"/>
              </a:ext>
            </a:extLst>
          </p:cNvPr>
          <p:cNvSpPr/>
          <p:nvPr/>
        </p:nvSpPr>
        <p:spPr>
          <a:xfrm>
            <a:off x="3495276" y="3974386"/>
            <a:ext cx="1531879" cy="3165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Аналитики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15F52B4-C4B5-4C64-BC11-4D4AE63535EB}"/>
              </a:ext>
            </a:extLst>
          </p:cNvPr>
          <p:cNvSpPr/>
          <p:nvPr/>
        </p:nvSpPr>
        <p:spPr>
          <a:xfrm>
            <a:off x="2561426" y="4374246"/>
            <a:ext cx="1531878" cy="3165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Архива</a:t>
            </a:r>
          </a:p>
        </p:txBody>
      </p:sp>
    </p:spTree>
    <p:extLst>
      <p:ext uri="{BB962C8B-B14F-4D97-AF65-F5344CB8AC3E}">
        <p14:creationId xmlns:p14="http://schemas.microsoft.com/office/powerpoint/2010/main" val="18110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72CF4-6ACD-47B3-95F3-F48696C95AA6}"/>
              </a:ext>
            </a:extLst>
          </p:cNvPr>
          <p:cNvSpPr txBox="1">
            <a:spLocks/>
          </p:cNvSpPr>
          <p:nvPr/>
        </p:nvSpPr>
        <p:spPr>
          <a:xfrm>
            <a:off x="521550" y="92875"/>
            <a:ext cx="6858762" cy="3726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Группы Пользователей сметными данными Комплекса </a:t>
            </a:r>
            <a:r>
              <a:rPr lang="en-US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PMProgress</a:t>
            </a:r>
            <a:endParaRPr lang="ru-RU" sz="1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7DCD547-DE72-45F3-8670-5CD3D059A2A1}"/>
              </a:ext>
            </a:extLst>
          </p:cNvPr>
          <p:cNvSpPr/>
          <p:nvPr/>
        </p:nvSpPr>
        <p:spPr>
          <a:xfrm>
            <a:off x="1378088" y="481609"/>
            <a:ext cx="6426714" cy="424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1. Сметчики, которые занимаются </a:t>
            </a:r>
            <a:r>
              <a:rPr lang="ru-RU" sz="16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разработкой</a:t>
            </a: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сметной</a:t>
            </a:r>
          </a:p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</a:t>
            </a:r>
            <a:r>
              <a:rPr lang="ru-RU" sz="16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документации</a:t>
            </a: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165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Проектные институты, проектные 	  	 	    организации, Сметчики строительных Компаний</a:t>
            </a:r>
          </a:p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2. Сметчики, которые </a:t>
            </a:r>
            <a:r>
              <a:rPr lang="ru-RU" sz="16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проверяют</a:t>
            </a: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сметную документацию:</a:t>
            </a:r>
          </a:p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ru-RU" sz="165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Экспертиза, Сметчики Компании Заказчика,</a:t>
            </a:r>
          </a:p>
          <a:p>
            <a:r>
              <a:rPr lang="ru-RU" sz="165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Сметчики Компании Генподрядчика на СМР</a:t>
            </a:r>
          </a:p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3. Сметчики, которые </a:t>
            </a:r>
            <a:r>
              <a:rPr lang="ru-RU" sz="16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создают или контролируют документы </a:t>
            </a: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ru-RU" sz="165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выполнению </a:t>
            </a: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(акты по форме КС-2)</a:t>
            </a:r>
          </a:p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4. Сметчики – экономисты, которые занимаются различными 	    выборками из сметных данных и их анализом.</a:t>
            </a: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5. Сотрудники, занимающиеся управленческим учётом</a:t>
            </a:r>
          </a:p>
          <a:p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6. Планировщики (сотрудники проектного офиса), 	 	 	    обеспечивающие обмен данными с системой календарно-	  	    сетевого планирования</a:t>
            </a: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7. Специалисты по нормированию и фирменным расценкам</a:t>
            </a:r>
            <a:endParaRPr lang="en-US" sz="165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 8. </a:t>
            </a:r>
            <a:r>
              <a:rPr lang="en-US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IT</a:t>
            </a:r>
            <a:r>
              <a:rPr lang="ru-RU" sz="16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-Службы и методологии</a:t>
            </a:r>
          </a:p>
        </p:txBody>
      </p:sp>
    </p:spTree>
    <p:extLst>
      <p:ext uri="{BB962C8B-B14F-4D97-AF65-F5344CB8AC3E}">
        <p14:creationId xmlns:p14="http://schemas.microsoft.com/office/powerpoint/2010/main" val="2849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49">
            <a:extLst>
              <a:ext uri="{FF2B5EF4-FFF2-40B4-BE49-F238E27FC236}">
                <a16:creationId xmlns:a16="http://schemas.microsoft.com/office/drawing/2014/main" xmlns="" id="{BD1E2CC0-59D4-4FE7-BA4E-F382FA51C392}"/>
              </a:ext>
            </a:extLst>
          </p:cNvPr>
          <p:cNvSpPr/>
          <p:nvPr/>
        </p:nvSpPr>
        <p:spPr>
          <a:xfrm>
            <a:off x="3197442" y="854702"/>
            <a:ext cx="2648508" cy="2590161"/>
          </a:xfrm>
          <a:prstGeom prst="donut">
            <a:avLst>
              <a:gd name="adj" fmla="val 8107"/>
            </a:avLst>
          </a:prstGeom>
          <a:solidFill>
            <a:srgbClr val="FFC000">
              <a:alpha val="83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51">
            <a:extLst>
              <a:ext uri="{FF2B5EF4-FFF2-40B4-BE49-F238E27FC236}">
                <a16:creationId xmlns:a16="http://schemas.microsoft.com/office/drawing/2014/main" xmlns="" id="{A705E336-950A-4825-A215-B36AFBB3EE4C}"/>
              </a:ext>
            </a:extLst>
          </p:cNvPr>
          <p:cNvSpPr/>
          <p:nvPr/>
        </p:nvSpPr>
        <p:spPr>
          <a:xfrm>
            <a:off x="4232392" y="3110771"/>
            <a:ext cx="829982" cy="455028"/>
          </a:xfrm>
          <a:prstGeom prst="roundRect">
            <a:avLst/>
          </a:prstGeom>
          <a:gradFill rotWithShape="1">
            <a:gsLst>
              <a:gs pos="0">
                <a:srgbClr val="FFC000"/>
              </a:gs>
              <a:gs pos="100000">
                <a:srgbClr val="EBFAFF"/>
              </a:gs>
              <a:gs pos="100000">
                <a:srgbClr val="FFC000"/>
              </a:gs>
              <a:gs pos="100000">
                <a:srgbClr val="70AD47">
                  <a:shade val="94000"/>
                  <a:satMod val="135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</a:ln>
          <a:effectLst/>
        </p:spPr>
        <p:txBody>
          <a:bodyPr lIns="91438" tIns="45719" rIns="91438" bIns="45719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Сметный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6678BA7-92C6-4637-AA3F-2F3F81BC9262}"/>
              </a:ext>
            </a:extLst>
          </p:cNvPr>
          <p:cNvGrpSpPr/>
          <p:nvPr/>
        </p:nvGrpSpPr>
        <p:grpSpPr>
          <a:xfrm>
            <a:off x="4215436" y="3449242"/>
            <a:ext cx="793011" cy="350005"/>
            <a:chOff x="3412650" y="4272071"/>
            <a:chExt cx="2421657" cy="857209"/>
          </a:xfrm>
        </p:grpSpPr>
        <p:graphicFrame>
          <p:nvGraphicFramePr>
            <p:cNvPr id="5" name="Объект 4">
              <a:extLst>
                <a:ext uri="{FF2B5EF4-FFF2-40B4-BE49-F238E27FC236}">
                  <a16:creationId xmlns:a16="http://schemas.microsoft.com/office/drawing/2014/main" xmlns="" id="{BE871B3A-B0D8-4E88-9D63-45EDD7D4C5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53706"/>
                </p:ext>
              </p:extLst>
            </p:nvPr>
          </p:nvGraphicFramePr>
          <p:xfrm>
            <a:off x="4899270" y="4272071"/>
            <a:ext cx="935037" cy="803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Visio" r:id="rId3" imgW="1288542" imgH="1392936" progId="Visio.Drawing.11">
                    <p:embed/>
                  </p:oleObj>
                </mc:Choice>
                <mc:Fallback>
                  <p:oleObj name="Visio" r:id="rId3" imgW="1288542" imgH="1392936" progId="Visio.Drawing.11">
                    <p:embed/>
                    <p:pic>
                      <p:nvPicPr>
                        <p:cNvPr id="83" name="Объект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9270" y="4272071"/>
                          <a:ext cx="935037" cy="803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5">
              <a:extLst>
                <a:ext uri="{FF2B5EF4-FFF2-40B4-BE49-F238E27FC236}">
                  <a16:creationId xmlns:a16="http://schemas.microsoft.com/office/drawing/2014/main" xmlns="" id="{D5A93D99-BC18-4C62-A1B3-9514BE1D55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369998"/>
                </p:ext>
              </p:extLst>
            </p:nvPr>
          </p:nvGraphicFramePr>
          <p:xfrm>
            <a:off x="4204279" y="4297074"/>
            <a:ext cx="935037" cy="803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Visio" r:id="rId5" imgW="1288542" imgH="1392936" progId="Visio.Drawing.11">
                    <p:embed/>
                  </p:oleObj>
                </mc:Choice>
                <mc:Fallback>
                  <p:oleObj name="Visio" r:id="rId5" imgW="1288542" imgH="1392936" progId="Visio.Drawing.11">
                    <p:embed/>
                    <p:pic>
                      <p:nvPicPr>
                        <p:cNvPr id="84" name="Объект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4279" y="4297074"/>
                          <a:ext cx="935037" cy="803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>
              <a:extLst>
                <a:ext uri="{FF2B5EF4-FFF2-40B4-BE49-F238E27FC236}">
                  <a16:creationId xmlns:a16="http://schemas.microsoft.com/office/drawing/2014/main" xmlns="" id="{4623E3B2-691D-4DF1-9462-3919C33BA9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0041133"/>
                </p:ext>
              </p:extLst>
            </p:nvPr>
          </p:nvGraphicFramePr>
          <p:xfrm>
            <a:off x="3412650" y="4326006"/>
            <a:ext cx="935037" cy="803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Visio" r:id="rId6" imgW="1288542" imgH="1392936" progId="Visio.Drawing.11">
                    <p:embed/>
                  </p:oleObj>
                </mc:Choice>
                <mc:Fallback>
                  <p:oleObj name="Visio" r:id="rId6" imgW="1288542" imgH="1392936" progId="Visio.Drawing.11">
                    <p:embed/>
                    <p:pic>
                      <p:nvPicPr>
                        <p:cNvPr id="85" name="Объект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2650" y="4326006"/>
                          <a:ext cx="935037" cy="803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342E0D90-363E-4F5A-BF5A-178FF8320A1E}"/>
              </a:ext>
            </a:extLst>
          </p:cNvPr>
          <p:cNvGrpSpPr/>
          <p:nvPr/>
        </p:nvGrpSpPr>
        <p:grpSpPr>
          <a:xfrm>
            <a:off x="4168477" y="1766627"/>
            <a:ext cx="776420" cy="1313022"/>
            <a:chOff x="4033334" y="2405745"/>
            <a:chExt cx="1035227" cy="1750696"/>
          </a:xfrm>
        </p:grpSpPr>
        <p:sp>
          <p:nvSpPr>
            <p:cNvPr id="9" name="Цилиндр 8">
              <a:extLst>
                <a:ext uri="{FF2B5EF4-FFF2-40B4-BE49-F238E27FC236}">
                  <a16:creationId xmlns:a16="http://schemas.microsoft.com/office/drawing/2014/main" xmlns="" id="{478FE951-64BC-4E7E-ACF6-B95827FB87E1}"/>
                </a:ext>
              </a:extLst>
            </p:cNvPr>
            <p:cNvSpPr/>
            <p:nvPr/>
          </p:nvSpPr>
          <p:spPr>
            <a:xfrm>
              <a:off x="4033334" y="2405745"/>
              <a:ext cx="1035227" cy="872329"/>
            </a:xfrm>
            <a:prstGeom prst="can">
              <a:avLst/>
            </a:prstGeom>
            <a:gradFill rotWithShape="1">
              <a:gsLst>
                <a:gs pos="50000">
                  <a:srgbClr val="B9DB00"/>
                </a:gs>
                <a:gs pos="100000">
                  <a:srgbClr val="A5A5A5"/>
                </a:gs>
              </a:gsLst>
              <a:path path="rect">
                <a:fillToRect l="100000" t="100000"/>
              </a:path>
            </a:gradFill>
            <a:ln w="6350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База смет и актов</a:t>
              </a:r>
            </a:p>
          </p:txBody>
        </p:sp>
        <p:sp>
          <p:nvSpPr>
            <p:cNvPr id="10" name="Стрелка вниз 67">
              <a:extLst>
                <a:ext uri="{FF2B5EF4-FFF2-40B4-BE49-F238E27FC236}">
                  <a16:creationId xmlns:a16="http://schemas.microsoft.com/office/drawing/2014/main" xmlns="" id="{EADE3CC4-6D8E-47CC-A3C2-664E254BD448}"/>
                </a:ext>
              </a:extLst>
            </p:cNvPr>
            <p:cNvSpPr/>
            <p:nvPr/>
          </p:nvSpPr>
          <p:spPr>
            <a:xfrm rot="10800000">
              <a:off x="4402341" y="3409728"/>
              <a:ext cx="276813" cy="746713"/>
            </a:xfrm>
            <a:prstGeom prst="downArrow">
              <a:avLst/>
            </a:prstGeom>
            <a:gradFill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B9B7D33-2E6F-444F-8236-CE9826BD23A1}"/>
              </a:ext>
            </a:extLst>
          </p:cNvPr>
          <p:cNvGrpSpPr/>
          <p:nvPr/>
        </p:nvGrpSpPr>
        <p:grpSpPr>
          <a:xfrm>
            <a:off x="3078980" y="740716"/>
            <a:ext cx="3006870" cy="2441333"/>
            <a:chOff x="2705150" y="1484784"/>
            <a:chExt cx="4009160" cy="3255111"/>
          </a:xfrm>
        </p:grpSpPr>
        <p:sp>
          <p:nvSpPr>
            <p:cNvPr id="12" name="Скругленный прямоугольник 52">
              <a:extLst>
                <a:ext uri="{FF2B5EF4-FFF2-40B4-BE49-F238E27FC236}">
                  <a16:creationId xmlns:a16="http://schemas.microsoft.com/office/drawing/2014/main" xmlns="" id="{4BF531E6-BB6D-42E8-9AA1-0BCFC5F9EDC2}"/>
                </a:ext>
              </a:extLst>
            </p:cNvPr>
            <p:cNvSpPr/>
            <p:nvPr/>
          </p:nvSpPr>
          <p:spPr>
            <a:xfrm>
              <a:off x="4110079" y="1484784"/>
              <a:ext cx="922540" cy="606704"/>
            </a:xfrm>
            <a:prstGeom prst="round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Скругленный прямоугольник 53">
              <a:extLst>
                <a:ext uri="{FF2B5EF4-FFF2-40B4-BE49-F238E27FC236}">
                  <a16:creationId xmlns:a16="http://schemas.microsoft.com/office/drawing/2014/main" xmlns="" id="{A9C2870F-2B0D-4267-89E2-F18DFF6D5B83}"/>
                </a:ext>
              </a:extLst>
            </p:cNvPr>
            <p:cNvSpPr/>
            <p:nvPr/>
          </p:nvSpPr>
          <p:spPr>
            <a:xfrm>
              <a:off x="2753441" y="4133191"/>
              <a:ext cx="922540" cy="606704"/>
            </a:xfrm>
            <a:prstGeom prst="round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ПТО</a:t>
              </a:r>
            </a:p>
          </p:txBody>
        </p:sp>
        <p:sp>
          <p:nvSpPr>
            <p:cNvPr id="14" name="Скругленный прямоугольник 54">
              <a:extLst>
                <a:ext uri="{FF2B5EF4-FFF2-40B4-BE49-F238E27FC236}">
                  <a16:creationId xmlns:a16="http://schemas.microsoft.com/office/drawing/2014/main" xmlns="" id="{8E332BC5-7F53-471F-A43D-32BC9E9A4439}"/>
                </a:ext>
              </a:extLst>
            </p:cNvPr>
            <p:cNvSpPr/>
            <p:nvPr/>
          </p:nvSpPr>
          <p:spPr>
            <a:xfrm>
              <a:off x="2726270" y="2056440"/>
              <a:ext cx="922540" cy="606704"/>
            </a:xfrm>
            <a:prstGeom prst="round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ПЭО</a:t>
              </a:r>
            </a:p>
          </p:txBody>
        </p:sp>
        <p:pic>
          <p:nvPicPr>
            <p:cNvPr id="15" name="Picture 14" descr="j0292020">
              <a:extLst>
                <a:ext uri="{FF2B5EF4-FFF2-40B4-BE49-F238E27FC236}">
                  <a16:creationId xmlns:a16="http://schemas.microsoft.com/office/drawing/2014/main" xmlns="" id="{60D30A4F-1FC0-40DB-AC74-25BFC90BB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94587" y="1531454"/>
              <a:ext cx="517560" cy="513365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</a:gradFill>
            <a:ln/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52CCAA98-245E-4A3C-9504-75E82D0C9ACF}"/>
                </a:ext>
              </a:extLst>
            </p:cNvPr>
            <p:cNvGrpSpPr/>
            <p:nvPr/>
          </p:nvGrpSpPr>
          <p:grpSpPr>
            <a:xfrm>
              <a:off x="2722535" y="4377667"/>
              <a:ext cx="989787" cy="326687"/>
              <a:chOff x="314256" y="2985015"/>
              <a:chExt cx="1933168" cy="784594"/>
            </a:xfrm>
          </p:grpSpPr>
          <p:pic>
            <p:nvPicPr>
              <p:cNvPr id="36" name="Picture 11">
                <a:extLst>
                  <a:ext uri="{FF2B5EF4-FFF2-40B4-BE49-F238E27FC236}">
                    <a16:creationId xmlns:a16="http://schemas.microsoft.com/office/drawing/2014/main" xmlns="" id="{2F33EAAE-A0D3-465E-9A24-150B28D95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56" y="2985015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11">
                <a:extLst>
                  <a:ext uri="{FF2B5EF4-FFF2-40B4-BE49-F238E27FC236}">
                    <a16:creationId xmlns:a16="http://schemas.microsoft.com/office/drawing/2014/main" xmlns="" id="{3440D73E-064F-44E8-943A-903D9746A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996063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1">
                <a:extLst>
                  <a:ext uri="{FF2B5EF4-FFF2-40B4-BE49-F238E27FC236}">
                    <a16:creationId xmlns:a16="http://schemas.microsoft.com/office/drawing/2014/main" xmlns="" id="{5BEC7570-7EEE-43CE-AD45-92DF0A028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6311" y="2996952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A39F4E91-19AD-40EC-B3A6-2B16BF778ABF}"/>
                </a:ext>
              </a:extLst>
            </p:cNvPr>
            <p:cNvGrpSpPr/>
            <p:nvPr/>
          </p:nvGrpSpPr>
          <p:grpSpPr>
            <a:xfrm>
              <a:off x="2705150" y="2419764"/>
              <a:ext cx="989787" cy="326687"/>
              <a:chOff x="314256" y="2985015"/>
              <a:chExt cx="1933168" cy="784594"/>
            </a:xfrm>
          </p:grpSpPr>
          <p:pic>
            <p:nvPicPr>
              <p:cNvPr id="33" name="Picture 11">
                <a:extLst>
                  <a:ext uri="{FF2B5EF4-FFF2-40B4-BE49-F238E27FC236}">
                    <a16:creationId xmlns:a16="http://schemas.microsoft.com/office/drawing/2014/main" xmlns="" id="{AF3B473E-FC7D-4587-BE3E-3BF67D52D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56" y="2985015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11">
                <a:extLst>
                  <a:ext uri="{FF2B5EF4-FFF2-40B4-BE49-F238E27FC236}">
                    <a16:creationId xmlns:a16="http://schemas.microsoft.com/office/drawing/2014/main" xmlns="" id="{F623B17D-55B0-4F46-90B1-9A905E91C8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996063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11">
                <a:extLst>
                  <a:ext uri="{FF2B5EF4-FFF2-40B4-BE49-F238E27FC236}">
                    <a16:creationId xmlns:a16="http://schemas.microsoft.com/office/drawing/2014/main" xmlns="" id="{863B65A8-0281-45CB-A9A7-C99AA6C908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6311" y="2996952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Скругленный прямоугольник 64">
              <a:extLst>
                <a:ext uri="{FF2B5EF4-FFF2-40B4-BE49-F238E27FC236}">
                  <a16:creationId xmlns:a16="http://schemas.microsoft.com/office/drawing/2014/main" xmlns="" id="{6D820EEA-99B4-416B-87F2-67D40B3CB4C3}"/>
                </a:ext>
              </a:extLst>
            </p:cNvPr>
            <p:cNvSpPr/>
            <p:nvPr/>
          </p:nvSpPr>
          <p:spPr>
            <a:xfrm>
              <a:off x="5571415" y="4016576"/>
              <a:ext cx="1010620" cy="606704"/>
            </a:xfrm>
            <a:prstGeom prst="round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Планиров-щики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FBCA96E5-D9B3-4FE8-846A-8D641B6C7492}"/>
                </a:ext>
              </a:extLst>
            </p:cNvPr>
            <p:cNvGrpSpPr/>
            <p:nvPr/>
          </p:nvGrpSpPr>
          <p:grpSpPr>
            <a:xfrm>
              <a:off x="5472769" y="4378298"/>
              <a:ext cx="1091311" cy="346910"/>
              <a:chOff x="314256" y="2985015"/>
              <a:chExt cx="2131456" cy="833162"/>
            </a:xfrm>
          </p:grpSpPr>
          <p:pic>
            <p:nvPicPr>
              <p:cNvPr id="30" name="Picture 11">
                <a:extLst>
                  <a:ext uri="{FF2B5EF4-FFF2-40B4-BE49-F238E27FC236}">
                    <a16:creationId xmlns:a16="http://schemas.microsoft.com/office/drawing/2014/main" xmlns="" id="{A22C7140-B55C-4A3B-A294-22E39B67D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56" y="2985015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1">
                <a:extLst>
                  <a:ext uri="{FF2B5EF4-FFF2-40B4-BE49-F238E27FC236}">
                    <a16:creationId xmlns:a16="http://schemas.microsoft.com/office/drawing/2014/main" xmlns="" id="{A6D2FF6E-855F-4E5D-9B85-D559DC900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996063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11">
                <a:extLst>
                  <a:ext uri="{FF2B5EF4-FFF2-40B4-BE49-F238E27FC236}">
                    <a16:creationId xmlns:a16="http://schemas.microsoft.com/office/drawing/2014/main" xmlns="" id="{79A7DE5F-25C3-443B-8D47-3BC103FE01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599" y="3045521"/>
                <a:ext cx="901113" cy="77265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Скругленный прямоугольник 68">
              <a:extLst>
                <a:ext uri="{FF2B5EF4-FFF2-40B4-BE49-F238E27FC236}">
                  <a16:creationId xmlns:a16="http://schemas.microsoft.com/office/drawing/2014/main" xmlns="" id="{8E61D0AA-904E-4A12-9DE1-B7513DA5FCA3}"/>
                </a:ext>
              </a:extLst>
            </p:cNvPr>
            <p:cNvSpPr/>
            <p:nvPr/>
          </p:nvSpPr>
          <p:spPr>
            <a:xfrm>
              <a:off x="5503338" y="2056440"/>
              <a:ext cx="922540" cy="606704"/>
            </a:xfrm>
            <a:prstGeom prst="round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Бухгал-терия</a:t>
              </a: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6F5F73D5-BBC2-4F12-AD32-71FF0C7CB99E}"/>
                </a:ext>
              </a:extLst>
            </p:cNvPr>
            <p:cNvGrpSpPr/>
            <p:nvPr/>
          </p:nvGrpSpPr>
          <p:grpSpPr>
            <a:xfrm>
              <a:off x="5482218" y="2419485"/>
              <a:ext cx="989787" cy="326687"/>
              <a:chOff x="314256" y="2985015"/>
              <a:chExt cx="1933168" cy="784594"/>
            </a:xfrm>
          </p:grpSpPr>
          <p:pic>
            <p:nvPicPr>
              <p:cNvPr id="27" name="Picture 11">
                <a:extLst>
                  <a:ext uri="{FF2B5EF4-FFF2-40B4-BE49-F238E27FC236}">
                    <a16:creationId xmlns:a16="http://schemas.microsoft.com/office/drawing/2014/main" xmlns="" id="{D2DC0959-0172-467A-895A-D36B31D0F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56" y="2985015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11">
                <a:extLst>
                  <a:ext uri="{FF2B5EF4-FFF2-40B4-BE49-F238E27FC236}">
                    <a16:creationId xmlns:a16="http://schemas.microsoft.com/office/drawing/2014/main" xmlns="" id="{C9A59A14-57A3-462B-B46B-7E755BA25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996063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xmlns="" id="{7CB32A71-2B26-481C-97E3-E6971AEA3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6311" y="2996952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Скругленный прямоугольник 70">
              <a:extLst>
                <a:ext uri="{FF2B5EF4-FFF2-40B4-BE49-F238E27FC236}">
                  <a16:creationId xmlns:a16="http://schemas.microsoft.com/office/drawing/2014/main" xmlns="" id="{DB85459D-0EE0-428A-9758-60A929CC2E0C}"/>
                </a:ext>
              </a:extLst>
            </p:cNvPr>
            <p:cNvSpPr/>
            <p:nvPr/>
          </p:nvSpPr>
          <p:spPr>
            <a:xfrm>
              <a:off x="5745643" y="2978210"/>
              <a:ext cx="922540" cy="606704"/>
            </a:xfrm>
            <a:prstGeom prst="round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EBFAFF"/>
                </a:gs>
                <a:gs pos="100000">
                  <a:srgbClr val="FFC000"/>
                </a:gs>
                <a:gs pos="100000">
                  <a:srgbClr val="70AD47">
                    <a:shade val="94000"/>
                    <a:satMod val="135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Другие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</a:t>
              </a: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DC68365-375E-40AE-9B71-444FCD4EB134}"/>
                </a:ext>
              </a:extLst>
            </p:cNvPr>
            <p:cNvGrpSpPr/>
            <p:nvPr/>
          </p:nvGrpSpPr>
          <p:grpSpPr>
            <a:xfrm>
              <a:off x="5724523" y="3341256"/>
              <a:ext cx="989787" cy="326687"/>
              <a:chOff x="314256" y="2985015"/>
              <a:chExt cx="1933168" cy="784594"/>
            </a:xfrm>
          </p:grpSpPr>
          <p:pic>
            <p:nvPicPr>
              <p:cNvPr id="24" name="Picture 11">
                <a:extLst>
                  <a:ext uri="{FF2B5EF4-FFF2-40B4-BE49-F238E27FC236}">
                    <a16:creationId xmlns:a16="http://schemas.microsoft.com/office/drawing/2014/main" xmlns="" id="{0A55FA70-868C-4734-AAB8-D34049C17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56" y="2985015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11">
                <a:extLst>
                  <a:ext uri="{FF2B5EF4-FFF2-40B4-BE49-F238E27FC236}">
                    <a16:creationId xmlns:a16="http://schemas.microsoft.com/office/drawing/2014/main" xmlns="" id="{D7D63C35-19CB-43F0-B7EC-725781EE78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2996063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11">
                <a:extLst>
                  <a:ext uri="{FF2B5EF4-FFF2-40B4-BE49-F238E27FC236}">
                    <a16:creationId xmlns:a16="http://schemas.microsoft.com/office/drawing/2014/main" xmlns="" id="{6288EB39-1A67-4A1B-954D-129A1ECA0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rgbClr val="FFC000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2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6311" y="2996952"/>
                <a:ext cx="901113" cy="7726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931046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8A53DE4A-78D4-4733-8ECF-0DF9D249665D}"/>
              </a:ext>
            </a:extLst>
          </p:cNvPr>
          <p:cNvGrpSpPr/>
          <p:nvPr/>
        </p:nvGrpSpPr>
        <p:grpSpPr>
          <a:xfrm>
            <a:off x="1942383" y="3419832"/>
            <a:ext cx="2268252" cy="1139962"/>
            <a:chOff x="1187624" y="4869160"/>
            <a:chExt cx="3024336" cy="173708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E8F19DC-15D3-4BBB-A2D1-1200F321095F}"/>
                </a:ext>
              </a:extLst>
            </p:cNvPr>
            <p:cNvSpPr txBox="1"/>
            <p:nvPr/>
          </p:nvSpPr>
          <p:spPr>
            <a:xfrm>
              <a:off x="1187624" y="6228020"/>
              <a:ext cx="1569505" cy="378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1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Заказчики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F8EE716D-C7EB-4CED-B899-42322233E3BB}"/>
                </a:ext>
              </a:extLst>
            </p:cNvPr>
            <p:cNvGrpSpPr/>
            <p:nvPr/>
          </p:nvGrpSpPr>
          <p:grpSpPr>
            <a:xfrm>
              <a:off x="1214983" y="4869160"/>
              <a:ext cx="2996977" cy="1394073"/>
              <a:chOff x="1214983" y="4869160"/>
              <a:chExt cx="2996977" cy="1394073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xmlns="" id="{E8E9771F-E25F-4D5E-AD22-A1B1D1FEC04C}"/>
                  </a:ext>
                </a:extLst>
              </p:cNvPr>
              <p:cNvGrpSpPr/>
              <p:nvPr/>
            </p:nvGrpSpPr>
            <p:grpSpPr>
              <a:xfrm>
                <a:off x="1214983" y="5301208"/>
                <a:ext cx="1339174" cy="962025"/>
                <a:chOff x="710927" y="5229200"/>
                <a:chExt cx="1339174" cy="962025"/>
              </a:xfrm>
            </p:grpSpPr>
            <p:pic>
              <p:nvPicPr>
                <p:cNvPr id="44" name="Picture 13" descr="BD07153_">
                  <a:extLst>
                    <a:ext uri="{FF2B5EF4-FFF2-40B4-BE49-F238E27FC236}">
                      <a16:creationId xmlns:a16="http://schemas.microsoft.com/office/drawing/2014/main" xmlns="" id="{11756FF4-6B19-4F7E-88CB-D085E7E19B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429388" y="5229200"/>
                  <a:ext cx="620713" cy="657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0" lon="10799977" rev="0"/>
                  </a:camera>
                  <a:lightRig rig="threePt" dir="t"/>
                </a:scene3d>
              </p:spPr>
            </p:pic>
            <p:pic>
              <p:nvPicPr>
                <p:cNvPr id="45" name="Picture 13" descr="BD07153_">
                  <a:extLst>
                    <a:ext uri="{FF2B5EF4-FFF2-40B4-BE49-F238E27FC236}">
                      <a16:creationId xmlns:a16="http://schemas.microsoft.com/office/drawing/2014/main" xmlns="" id="{638491E3-C47E-4993-AC3F-BF8D9E5D0E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070967" y="5381600"/>
                  <a:ext cx="620713" cy="657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0" lon="10799977" rev="0"/>
                  </a:camera>
                  <a:lightRig rig="threePt" dir="t"/>
                </a:scene3d>
              </p:spPr>
            </p:pic>
            <p:pic>
              <p:nvPicPr>
                <p:cNvPr id="46" name="Picture 13" descr="BD07153_">
                  <a:extLst>
                    <a:ext uri="{FF2B5EF4-FFF2-40B4-BE49-F238E27FC236}">
                      <a16:creationId xmlns:a16="http://schemas.microsoft.com/office/drawing/2014/main" xmlns="" id="{3DAD41F7-89A0-4050-BD7A-41A8DBDFD3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10927" y="5534000"/>
                  <a:ext cx="620713" cy="657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0" lon="10799977" rev="0"/>
                  </a:camera>
                  <a:lightRig rig="threePt" dir="t"/>
                </a:scene3d>
              </p:spPr>
            </p:pic>
          </p:grpSp>
          <p:graphicFrame>
            <p:nvGraphicFramePr>
              <p:cNvPr id="43" name="Схема 42">
                <a:extLst>
                  <a:ext uri="{FF2B5EF4-FFF2-40B4-BE49-F238E27FC236}">
                    <a16:creationId xmlns:a16="http://schemas.microsoft.com/office/drawing/2014/main" xmlns="" id="{0FE9B25D-6A2A-4A92-A0AB-B60CAFB33909}"/>
                  </a:ext>
                </a:extLst>
              </p:cNvPr>
              <p:cNvGraphicFramePr/>
              <p:nvPr>
                <p:extLst/>
              </p:nvPr>
            </p:nvGraphicFramePr>
            <p:xfrm>
              <a:off x="2565180" y="4869160"/>
              <a:ext cx="1646780" cy="9516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6BE0AA71-D8D5-4CEA-B4A2-50F63EA6C6F0}"/>
              </a:ext>
            </a:extLst>
          </p:cNvPr>
          <p:cNvGrpSpPr/>
          <p:nvPr/>
        </p:nvGrpSpPr>
        <p:grpSpPr>
          <a:xfrm>
            <a:off x="5093492" y="3548788"/>
            <a:ext cx="2315205" cy="1035097"/>
            <a:chOff x="5301484" y="4941168"/>
            <a:chExt cx="3086940" cy="1598042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429DA140-9AC2-4F16-9AFF-BCF234ACE82B}"/>
                </a:ext>
              </a:extLst>
            </p:cNvPr>
            <p:cNvGrpSpPr/>
            <p:nvPr/>
          </p:nvGrpSpPr>
          <p:grpSpPr>
            <a:xfrm>
              <a:off x="6732240" y="5229200"/>
              <a:ext cx="1224136" cy="936104"/>
              <a:chOff x="6732240" y="5229200"/>
              <a:chExt cx="1224136" cy="936104"/>
            </a:xfrm>
          </p:grpSpPr>
          <p:pic>
            <p:nvPicPr>
              <p:cNvPr id="51" name="Picture 13" descr="BD07153_">
                <a:extLst>
                  <a:ext uri="{FF2B5EF4-FFF2-40B4-BE49-F238E27FC236}">
                    <a16:creationId xmlns:a16="http://schemas.microsoft.com/office/drawing/2014/main" xmlns="" id="{B2B041F9-10EE-4731-A692-8431ACC60A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732240" y="5229200"/>
                <a:ext cx="620713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3" descr="BD07153_">
                <a:extLst>
                  <a:ext uri="{FF2B5EF4-FFF2-40B4-BE49-F238E27FC236}">
                    <a16:creationId xmlns:a16="http://schemas.microsoft.com/office/drawing/2014/main" xmlns="" id="{EC654F0E-BC08-484A-AE2C-B63713EA8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032072" y="5381600"/>
                <a:ext cx="620713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3" descr="BD07153_">
                <a:extLst>
                  <a:ext uri="{FF2B5EF4-FFF2-40B4-BE49-F238E27FC236}">
                    <a16:creationId xmlns:a16="http://schemas.microsoft.com/office/drawing/2014/main" xmlns="" id="{B6621E6C-F1F7-4D3F-BA28-CDB194055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335663" y="5508079"/>
                <a:ext cx="620713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CC2DF4E-AE8A-4F23-8A58-7F48E1033C6C}"/>
                </a:ext>
              </a:extLst>
            </p:cNvPr>
            <p:cNvSpPr txBox="1"/>
            <p:nvPr/>
          </p:nvSpPr>
          <p:spPr>
            <a:xfrm>
              <a:off x="6660232" y="6156011"/>
              <a:ext cx="1728192" cy="38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1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Подрядчики</a:t>
              </a:r>
            </a:p>
          </p:txBody>
        </p:sp>
        <p:graphicFrame>
          <p:nvGraphicFramePr>
            <p:cNvPr id="50" name="Схема 49">
              <a:extLst>
                <a:ext uri="{FF2B5EF4-FFF2-40B4-BE49-F238E27FC236}">
                  <a16:creationId xmlns:a16="http://schemas.microsoft.com/office/drawing/2014/main" xmlns="" id="{E8AA2844-A2C9-42F5-AFB1-1427C7CBF3F7}"/>
                </a:ext>
              </a:extLst>
            </p:cNvPr>
            <p:cNvGraphicFramePr/>
            <p:nvPr>
              <p:extLst/>
            </p:nvPr>
          </p:nvGraphicFramePr>
          <p:xfrm>
            <a:off x="5301484" y="4941168"/>
            <a:ext cx="1646780" cy="9934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B4E7DC7B-9792-4A5B-879D-8F9B7B8501BF}"/>
              </a:ext>
            </a:extLst>
          </p:cNvPr>
          <p:cNvGrpSpPr/>
          <p:nvPr/>
        </p:nvGrpSpPr>
        <p:grpSpPr>
          <a:xfrm>
            <a:off x="4247850" y="3679678"/>
            <a:ext cx="776420" cy="782465"/>
            <a:chOff x="4091104" y="5084753"/>
            <a:chExt cx="1035227" cy="1262090"/>
          </a:xfrm>
        </p:grpSpPr>
        <p:sp>
          <p:nvSpPr>
            <p:cNvPr id="55" name="Цилиндр 54">
              <a:extLst>
                <a:ext uri="{FF2B5EF4-FFF2-40B4-BE49-F238E27FC236}">
                  <a16:creationId xmlns:a16="http://schemas.microsoft.com/office/drawing/2014/main" xmlns="" id="{59F428AD-0263-46D0-BFC5-81A9CEF07F97}"/>
                </a:ext>
              </a:extLst>
            </p:cNvPr>
            <p:cNvSpPr/>
            <p:nvPr/>
          </p:nvSpPr>
          <p:spPr>
            <a:xfrm>
              <a:off x="4091104" y="5474515"/>
              <a:ext cx="1035227" cy="872328"/>
            </a:xfrm>
            <a:prstGeom prst="can">
              <a:avLst/>
            </a:prstGeom>
            <a:gradFill rotWithShape="1">
              <a:gsLst>
                <a:gs pos="50000">
                  <a:srgbClr val="B9DB00"/>
                </a:gs>
                <a:gs pos="100000">
                  <a:srgbClr val="A5A5A5"/>
                </a:gs>
              </a:gsLst>
              <a:path path="rect">
                <a:fillToRect l="100000" t="100000"/>
              </a:path>
            </a:gradFill>
            <a:ln w="6350" cap="flat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База смет и актов</a:t>
              </a:r>
            </a:p>
          </p:txBody>
        </p:sp>
        <p:sp>
          <p:nvSpPr>
            <p:cNvPr id="56" name="Стрелка вниз 106">
              <a:extLst>
                <a:ext uri="{FF2B5EF4-FFF2-40B4-BE49-F238E27FC236}">
                  <a16:creationId xmlns:a16="http://schemas.microsoft.com/office/drawing/2014/main" xmlns="" id="{1F822319-491F-4CA2-BA4E-BDB76CEE6D78}"/>
                </a:ext>
              </a:extLst>
            </p:cNvPr>
            <p:cNvSpPr/>
            <p:nvPr/>
          </p:nvSpPr>
          <p:spPr>
            <a:xfrm>
              <a:off x="4507945" y="5084753"/>
              <a:ext cx="276813" cy="580071"/>
            </a:xfrm>
            <a:prstGeom prst="downArrow">
              <a:avLst/>
            </a:prstGeom>
            <a:gradFill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Скругленная прямоугольная выноска 63">
            <a:extLst>
              <a:ext uri="{FF2B5EF4-FFF2-40B4-BE49-F238E27FC236}">
                <a16:creationId xmlns:a16="http://schemas.microsoft.com/office/drawing/2014/main" xmlns="" id="{E83B1DAA-ABB5-4831-BB6D-110D4471D53E}"/>
              </a:ext>
            </a:extLst>
          </p:cNvPr>
          <p:cNvSpPr/>
          <p:nvPr/>
        </p:nvSpPr>
        <p:spPr>
          <a:xfrm>
            <a:off x="2914724" y="2048557"/>
            <a:ext cx="835355" cy="350022"/>
          </a:xfrm>
          <a:prstGeom prst="wedgeRoundRectCallout">
            <a:avLst>
              <a:gd name="adj1" fmla="val 102849"/>
              <a:gd name="adj2" fmla="val -60522"/>
              <a:gd name="adj3" fmla="val 16667"/>
            </a:avLst>
          </a:prstGeom>
          <a:gradFill rotWithShape="1">
            <a:gsLst>
              <a:gs pos="50000">
                <a:srgbClr val="B9DB00"/>
              </a:gs>
              <a:gs pos="100000">
                <a:srgbClr val="A5A5A5"/>
              </a:gs>
            </a:gsLst>
            <a:path path="rect">
              <a:fillToRect l="100000" t="100000"/>
            </a:path>
          </a:gradFill>
          <a:ln w="635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Внутренние регламенты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303F32DB-35FB-48CE-A63D-5EC762AF98E2}"/>
              </a:ext>
            </a:extLst>
          </p:cNvPr>
          <p:cNvGrpSpPr/>
          <p:nvPr/>
        </p:nvGrpSpPr>
        <p:grpSpPr>
          <a:xfrm>
            <a:off x="3783695" y="1180194"/>
            <a:ext cx="1612143" cy="1553879"/>
            <a:chOff x="3596119" y="2091488"/>
            <a:chExt cx="2149524" cy="2071839"/>
          </a:xfrm>
        </p:grpSpPr>
        <p:sp>
          <p:nvSpPr>
            <p:cNvPr id="59" name="Двойная стрелка вверх/вниз 56">
              <a:extLst>
                <a:ext uri="{FF2B5EF4-FFF2-40B4-BE49-F238E27FC236}">
                  <a16:creationId xmlns:a16="http://schemas.microsoft.com/office/drawing/2014/main" xmlns="" id="{B01669B6-7190-46DA-8BEC-7F7553D9D742}"/>
                </a:ext>
              </a:extLst>
            </p:cNvPr>
            <p:cNvSpPr/>
            <p:nvPr/>
          </p:nvSpPr>
          <p:spPr>
            <a:xfrm rot="13678237">
              <a:off x="3862385" y="3663713"/>
              <a:ext cx="233348" cy="765879"/>
            </a:xfrm>
            <a:prstGeom prst="upDownArrow">
              <a:avLst/>
            </a:prstGeom>
            <a:gradFill rotWithShape="1">
              <a:gsLst>
                <a:gs pos="0">
                  <a:sysClr val="windowText" lastClr="000000">
                    <a:tint val="67000"/>
                    <a:satMod val="105000"/>
                    <a:lumMod val="110000"/>
                  </a:sysClr>
                </a:gs>
                <a:gs pos="50000">
                  <a:sysClr val="windowText" lastClr="000000">
                    <a:tint val="73000"/>
                    <a:satMod val="103000"/>
                    <a:lumMod val="105000"/>
                  </a:sysClr>
                </a:gs>
                <a:gs pos="100000">
                  <a:sysClr val="windowText" lastClr="000000">
                    <a:tint val="81000"/>
                    <a:satMod val="109000"/>
                    <a:lumMod val="105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Двойная стрелка вверх/вниз 58">
              <a:extLst>
                <a:ext uri="{FF2B5EF4-FFF2-40B4-BE49-F238E27FC236}">
                  <a16:creationId xmlns:a16="http://schemas.microsoft.com/office/drawing/2014/main" xmlns="" id="{0264EFFD-EB9B-4FEE-9C6C-02AA27B79CCC}"/>
                </a:ext>
              </a:extLst>
            </p:cNvPr>
            <p:cNvSpPr/>
            <p:nvPr/>
          </p:nvSpPr>
          <p:spPr>
            <a:xfrm rot="18180000">
              <a:off x="3850957" y="2337577"/>
              <a:ext cx="233348" cy="627848"/>
            </a:xfrm>
            <a:prstGeom prst="upDownArrow">
              <a:avLst/>
            </a:prstGeom>
            <a:gradFill rotWithShape="1">
              <a:gsLst>
                <a:gs pos="0">
                  <a:sysClr val="windowText" lastClr="000000">
                    <a:tint val="67000"/>
                    <a:satMod val="105000"/>
                    <a:lumMod val="110000"/>
                  </a:sysClr>
                </a:gs>
                <a:gs pos="50000">
                  <a:sysClr val="windowText" lastClr="000000">
                    <a:tint val="73000"/>
                    <a:satMod val="103000"/>
                    <a:lumMod val="105000"/>
                  </a:sysClr>
                </a:gs>
                <a:gs pos="100000">
                  <a:sysClr val="windowText" lastClr="000000">
                    <a:tint val="81000"/>
                    <a:satMod val="109000"/>
                    <a:lumMod val="105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Двойная стрелка вверх/вниз 55">
              <a:extLst>
                <a:ext uri="{FF2B5EF4-FFF2-40B4-BE49-F238E27FC236}">
                  <a16:creationId xmlns:a16="http://schemas.microsoft.com/office/drawing/2014/main" xmlns="" id="{D56964DB-BAF3-4850-8437-652AA1061C0B}"/>
                </a:ext>
              </a:extLst>
            </p:cNvPr>
            <p:cNvSpPr/>
            <p:nvPr/>
          </p:nvSpPr>
          <p:spPr>
            <a:xfrm rot="5400000">
              <a:off x="5307779" y="2981351"/>
              <a:ext cx="233348" cy="642381"/>
            </a:xfrm>
            <a:prstGeom prst="upDownArrow">
              <a:avLst/>
            </a:prstGeom>
            <a:gradFill rotWithShape="1">
              <a:gsLst>
                <a:gs pos="0">
                  <a:sysClr val="windowText" lastClr="000000">
                    <a:tint val="67000"/>
                    <a:satMod val="105000"/>
                    <a:lumMod val="110000"/>
                  </a:sysClr>
                </a:gs>
                <a:gs pos="50000">
                  <a:sysClr val="windowText" lastClr="000000">
                    <a:tint val="73000"/>
                    <a:satMod val="103000"/>
                    <a:lumMod val="105000"/>
                  </a:sysClr>
                </a:gs>
                <a:gs pos="100000">
                  <a:sysClr val="windowText" lastClr="000000">
                    <a:tint val="81000"/>
                    <a:satMod val="109000"/>
                    <a:lumMod val="105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Двойная стрелка вверх/вниз 57">
              <a:extLst>
                <a:ext uri="{FF2B5EF4-FFF2-40B4-BE49-F238E27FC236}">
                  <a16:creationId xmlns:a16="http://schemas.microsoft.com/office/drawing/2014/main" xmlns="" id="{86E461AE-C3BD-4AAB-8689-22622A6F0240}"/>
                </a:ext>
              </a:extLst>
            </p:cNvPr>
            <p:cNvSpPr/>
            <p:nvPr/>
          </p:nvSpPr>
          <p:spPr>
            <a:xfrm rot="3406158">
              <a:off x="5057221" y="2345964"/>
              <a:ext cx="233348" cy="627848"/>
            </a:xfrm>
            <a:prstGeom prst="upDownArrow">
              <a:avLst/>
            </a:prstGeom>
            <a:gradFill rotWithShape="1">
              <a:gsLst>
                <a:gs pos="0">
                  <a:sysClr val="windowText" lastClr="000000">
                    <a:tint val="67000"/>
                    <a:satMod val="105000"/>
                    <a:lumMod val="110000"/>
                  </a:sysClr>
                </a:gs>
                <a:gs pos="50000">
                  <a:sysClr val="windowText" lastClr="000000">
                    <a:tint val="73000"/>
                    <a:satMod val="103000"/>
                    <a:lumMod val="105000"/>
                  </a:sysClr>
                </a:gs>
                <a:gs pos="100000">
                  <a:sysClr val="windowText" lastClr="000000">
                    <a:tint val="81000"/>
                    <a:satMod val="109000"/>
                    <a:lumMod val="105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Двойная стрелка вверх/вниз 66">
              <a:extLst>
                <a:ext uri="{FF2B5EF4-FFF2-40B4-BE49-F238E27FC236}">
                  <a16:creationId xmlns:a16="http://schemas.microsoft.com/office/drawing/2014/main" xmlns="" id="{2F5BB847-9FCA-444C-AB8E-2EFC40FB5CE8}"/>
                </a:ext>
              </a:extLst>
            </p:cNvPr>
            <p:cNvSpPr/>
            <p:nvPr/>
          </p:nvSpPr>
          <p:spPr>
            <a:xfrm rot="7920000">
              <a:off x="5021626" y="3661208"/>
              <a:ext cx="233348" cy="765879"/>
            </a:xfrm>
            <a:prstGeom prst="upDownArrow">
              <a:avLst/>
            </a:prstGeom>
            <a:gradFill rotWithShape="1">
              <a:gsLst>
                <a:gs pos="0">
                  <a:sysClr val="windowText" lastClr="000000">
                    <a:tint val="67000"/>
                    <a:satMod val="105000"/>
                    <a:lumMod val="110000"/>
                  </a:sysClr>
                </a:gs>
                <a:gs pos="50000">
                  <a:sysClr val="windowText" lastClr="000000">
                    <a:tint val="73000"/>
                    <a:satMod val="103000"/>
                    <a:lumMod val="105000"/>
                  </a:sysClr>
                </a:gs>
                <a:gs pos="100000">
                  <a:sysClr val="windowText" lastClr="000000">
                    <a:tint val="81000"/>
                    <a:satMod val="109000"/>
                    <a:lumMod val="105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Стрелка вниз 72">
              <a:extLst>
                <a:ext uri="{FF2B5EF4-FFF2-40B4-BE49-F238E27FC236}">
                  <a16:creationId xmlns:a16="http://schemas.microsoft.com/office/drawing/2014/main" xmlns="" id="{47C1D027-09B2-44AF-9A84-CC33EF7F0B7E}"/>
                </a:ext>
              </a:extLst>
            </p:cNvPr>
            <p:cNvSpPr/>
            <p:nvPr/>
          </p:nvSpPr>
          <p:spPr>
            <a:xfrm rot="10800000">
              <a:off x="4432942" y="2091488"/>
              <a:ext cx="276813" cy="746713"/>
            </a:xfrm>
            <a:prstGeom prst="downArrow">
              <a:avLst/>
            </a:prstGeom>
            <a:gradFill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Скругленная прямоугольная выноска 108">
            <a:extLst>
              <a:ext uri="{FF2B5EF4-FFF2-40B4-BE49-F238E27FC236}">
                <a16:creationId xmlns:a16="http://schemas.microsoft.com/office/drawing/2014/main" xmlns="" id="{9477C381-2827-4AFF-BC0E-5869596F2019}"/>
              </a:ext>
            </a:extLst>
          </p:cNvPr>
          <p:cNvSpPr/>
          <p:nvPr/>
        </p:nvSpPr>
        <p:spPr>
          <a:xfrm>
            <a:off x="3057614" y="4209250"/>
            <a:ext cx="835355" cy="242010"/>
          </a:xfrm>
          <a:prstGeom prst="wedgeRoundRectCallout">
            <a:avLst>
              <a:gd name="adj1" fmla="val 91580"/>
              <a:gd name="adj2" fmla="val -58602"/>
              <a:gd name="adj3" fmla="val 16667"/>
            </a:avLst>
          </a:prstGeom>
          <a:gradFill rotWithShape="1">
            <a:gsLst>
              <a:gs pos="50000">
                <a:srgbClr val="B9DB00"/>
              </a:gs>
              <a:gs pos="100000">
                <a:srgbClr val="A5A5A5"/>
              </a:gs>
            </a:gsLst>
            <a:path path="rect">
              <a:fillToRect l="100000" t="100000"/>
            </a:path>
          </a:gradFill>
          <a:ln w="635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Внешние регламенты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C1DCAA9-C536-4ACC-8CBC-13356E2F8B00}"/>
              </a:ext>
            </a:extLst>
          </p:cNvPr>
          <p:cNvSpPr/>
          <p:nvPr/>
        </p:nvSpPr>
        <p:spPr>
          <a:xfrm>
            <a:off x="158965" y="152716"/>
            <a:ext cx="6925697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Перенаправление потока запросов на сметные данные в хранилище (права доступа)</a:t>
            </a:r>
          </a:p>
        </p:txBody>
      </p:sp>
    </p:spTree>
    <p:extLst>
      <p:ext uri="{BB962C8B-B14F-4D97-AF65-F5344CB8AC3E}">
        <p14:creationId xmlns:p14="http://schemas.microsoft.com/office/powerpoint/2010/main" val="30949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8">
            <a:extLst>
              <a:ext uri="{FF2B5EF4-FFF2-40B4-BE49-F238E27FC236}">
                <a16:creationId xmlns:a16="http://schemas.microsoft.com/office/drawing/2014/main" xmlns="" id="{CDC79777-EB7A-4BF9-9241-6DE1106AC107}"/>
              </a:ext>
            </a:extLst>
          </p:cNvPr>
          <p:cNvSpPr/>
          <p:nvPr/>
        </p:nvSpPr>
        <p:spPr>
          <a:xfrm>
            <a:off x="1817694" y="1798331"/>
            <a:ext cx="4069572" cy="132487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22E7FFB-C8D2-4D7F-B085-B806392AC501}"/>
              </a:ext>
            </a:extLst>
          </p:cNvPr>
          <p:cNvSpPr/>
          <p:nvPr/>
        </p:nvSpPr>
        <p:spPr>
          <a:xfrm>
            <a:off x="4230619" y="2186188"/>
            <a:ext cx="1462099" cy="59687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Хранилище смет СМР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77E8D2-7F25-41E5-8374-2FBD34799872}"/>
              </a:ext>
            </a:extLst>
          </p:cNvPr>
          <p:cNvSpPr/>
          <p:nvPr/>
        </p:nvSpPr>
        <p:spPr>
          <a:xfrm>
            <a:off x="413538" y="220164"/>
            <a:ext cx="6534726" cy="70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Варианты доступа к сметным данным Комплекса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PMProgress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форматы обмена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группы пользователей 1, 2, 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наиболее </a:t>
            </a:r>
            <a:r>
              <a:rPr kumimoji="0" lang="ru-RU" sz="1013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используемые: АРПС 1.10, </a:t>
            </a:r>
            <a:r>
              <a:rPr kumimoji="0" lang="en-US" sz="1013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xml</a:t>
            </a:r>
            <a:r>
              <a:rPr kumimoji="0" lang="ru-RU" sz="1013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-Гранд</a:t>
            </a:r>
            <a:endParaRPr kumimoji="0" lang="ru-RU" sz="1013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8431F0D0-AC91-47B9-B106-9A530452D820}"/>
              </a:ext>
            </a:extLst>
          </p:cNvPr>
          <p:cNvSpPr/>
          <p:nvPr/>
        </p:nvSpPr>
        <p:spPr>
          <a:xfrm>
            <a:off x="3510021" y="2268147"/>
            <a:ext cx="708461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xmlns="" id="{69BB2C0D-4F9C-4B5A-879B-802DDCE5C0E0}"/>
              </a:ext>
            </a:extLst>
          </p:cNvPr>
          <p:cNvSpPr/>
          <p:nvPr/>
        </p:nvSpPr>
        <p:spPr>
          <a:xfrm>
            <a:off x="1983358" y="2189155"/>
            <a:ext cx="1499054" cy="590939"/>
          </a:xfrm>
          <a:prstGeom prst="roundRect">
            <a:avLst/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810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Сметно-аналитический Комплекс А0</a:t>
            </a:r>
          </a:p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(Сметы СМР)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65E0B1F-88EB-4EA8-8781-C41F6CED60A4}"/>
              </a:ext>
            </a:extLst>
          </p:cNvPr>
          <p:cNvSpPr/>
          <p:nvPr/>
        </p:nvSpPr>
        <p:spPr>
          <a:xfrm>
            <a:off x="2306554" y="1320861"/>
            <a:ext cx="1761389" cy="39127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Импорта (форматы обмена)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2CE795-840E-412F-8223-631B63D14366}"/>
              </a:ext>
            </a:extLst>
          </p:cNvPr>
          <p:cNvSpPr/>
          <p:nvPr/>
        </p:nvSpPr>
        <p:spPr>
          <a:xfrm>
            <a:off x="5908910" y="1321914"/>
            <a:ext cx="1746588" cy="32882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1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Модуль Экспорта (форматы обмена)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B78C3C3A-82D1-4B68-815B-5381A4E94654}"/>
              </a:ext>
            </a:extLst>
          </p:cNvPr>
          <p:cNvCxnSpPr>
            <a:stCxn id="7" idx="4"/>
          </p:cNvCxnSpPr>
          <p:nvPr/>
        </p:nvCxnSpPr>
        <p:spPr>
          <a:xfrm>
            <a:off x="3187249" y="1712138"/>
            <a:ext cx="554082" cy="640467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3229A7D9-D16B-4BA1-A3E1-753385C836E0}"/>
              </a:ext>
            </a:extLst>
          </p:cNvPr>
          <p:cNvCxnSpPr/>
          <p:nvPr/>
        </p:nvCxnSpPr>
        <p:spPr>
          <a:xfrm flipH="1">
            <a:off x="6000632" y="1675201"/>
            <a:ext cx="674838" cy="698181"/>
          </a:xfrm>
          <a:prstGeom prst="straightConnector1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1" name="Стрелка: вправо 47">
            <a:extLst>
              <a:ext uri="{FF2B5EF4-FFF2-40B4-BE49-F238E27FC236}">
                <a16:creationId xmlns:a16="http://schemas.microsoft.com/office/drawing/2014/main" xmlns="" id="{920C1168-BCE8-4D7A-A5D2-74760A51A3D9}"/>
              </a:ext>
            </a:extLst>
          </p:cNvPr>
          <p:cNvSpPr/>
          <p:nvPr/>
        </p:nvSpPr>
        <p:spPr>
          <a:xfrm>
            <a:off x="5711576" y="2268147"/>
            <a:ext cx="708461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ятно 1 50">
            <a:extLst>
              <a:ext uri="{FF2B5EF4-FFF2-40B4-BE49-F238E27FC236}">
                <a16:creationId xmlns:a16="http://schemas.microsoft.com/office/drawing/2014/main" xmlns="" id="{9E98A8B7-4C61-4D35-97B5-CA9CFC440AC5}"/>
              </a:ext>
            </a:extLst>
          </p:cNvPr>
          <p:cNvSpPr/>
          <p:nvPr/>
        </p:nvSpPr>
        <p:spPr>
          <a:xfrm>
            <a:off x="6462210" y="1920078"/>
            <a:ext cx="1575376" cy="1272111"/>
          </a:xfrm>
          <a:prstGeom prst="irregularSeal1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Другая сметная система</a:t>
            </a:r>
          </a:p>
        </p:txBody>
      </p:sp>
      <p:sp>
        <p:nvSpPr>
          <p:cNvPr id="13" name="Пятно 1 57">
            <a:extLst>
              <a:ext uri="{FF2B5EF4-FFF2-40B4-BE49-F238E27FC236}">
                <a16:creationId xmlns:a16="http://schemas.microsoft.com/office/drawing/2014/main" xmlns="" id="{C4686335-4DED-4598-A540-A86860D0C901}"/>
              </a:ext>
            </a:extLst>
          </p:cNvPr>
          <p:cNvSpPr/>
          <p:nvPr/>
        </p:nvSpPr>
        <p:spPr>
          <a:xfrm>
            <a:off x="6970566" y="3306489"/>
            <a:ext cx="1575376" cy="1272111"/>
          </a:xfrm>
          <a:prstGeom prst="irregularSeal1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КИС</a:t>
            </a:r>
          </a:p>
        </p:txBody>
      </p:sp>
      <p:sp>
        <p:nvSpPr>
          <p:cNvPr id="14" name="Стрелка: вправо 47">
            <a:extLst>
              <a:ext uri="{FF2B5EF4-FFF2-40B4-BE49-F238E27FC236}">
                <a16:creationId xmlns:a16="http://schemas.microsoft.com/office/drawing/2014/main" xmlns="" id="{AD6B016D-83DA-4E51-AAC2-4D9F7681C595}"/>
              </a:ext>
            </a:extLst>
          </p:cNvPr>
          <p:cNvSpPr/>
          <p:nvPr/>
        </p:nvSpPr>
        <p:spPr>
          <a:xfrm rot="1460684">
            <a:off x="5648770" y="2900663"/>
            <a:ext cx="1316177" cy="378042"/>
          </a:xfrm>
          <a:prstGeom prst="rightArrow">
            <a:avLst>
              <a:gd name="adj1" fmla="val 50000"/>
              <a:gd name="adj2" fmla="val 51649"/>
            </a:avLst>
          </a:prstGeom>
          <a:solidFill>
            <a:srgbClr val="30579C"/>
          </a:solidFill>
          <a:ln w="127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31750" h="63500"/>
          </a:sp3d>
        </p:spPr>
        <p:txBody>
          <a:bodyPr rtlCol="0" anchor="ctr"/>
          <a:lstStyle/>
          <a:p>
            <a:pPr marL="0" marR="0" lvl="0" indent="0" algn="ctr" defTabSz="514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сметы</a:t>
            </a: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4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28E37D-DEF6-40F6-9BD2-5D2611770DC2}"/>
              </a:ext>
            </a:extLst>
          </p:cNvPr>
          <p:cNvSpPr txBox="1">
            <a:spLocks/>
          </p:cNvSpPr>
          <p:nvPr/>
        </p:nvSpPr>
        <p:spPr>
          <a:xfrm>
            <a:off x="845586" y="141480"/>
            <a:ext cx="5886654" cy="4898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Обмен сметными данными через форматы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обмена: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особенности и выгоды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CD9314-B798-4A3D-A17F-936FF4DE6AD1}"/>
              </a:ext>
            </a:extLst>
          </p:cNvPr>
          <p:cNvSpPr txBox="1">
            <a:spLocks/>
          </p:cNvSpPr>
          <p:nvPr/>
        </p:nvSpPr>
        <p:spPr>
          <a:xfrm>
            <a:off x="413538" y="1008916"/>
            <a:ext cx="8316924" cy="366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Особенности: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зависят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от качества передаваемых данных, так и от конкретных программ, из которых или в которые вы передаете сметы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Сейчас на рынке представлено множество сметных программ: Гранд-смета,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Смета.ру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Визард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АВС, Гектор Сметчик, РИК ,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Турбосметчик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другие…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Особенности,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которыми сталкивается сметчик при импорте из формата АРПС 1.10: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Определение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базы.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Некоторые программы в своем шифре имеют буквенное обозначение нормативной базы, отличное от ТЕР и ФЕР. Таким образом,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перевызов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расценок в нужную нормативную базу затруднен. Нужной нормативной базы может просто не оказаться, тогда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нужно назначать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вручную.</a:t>
            </a:r>
          </a:p>
          <a:p>
            <a:pPr marL="257175" lvl="0" indent="-257175">
              <a:buFont typeface="+mj-lt"/>
              <a:buAutoNum type="arabicPeriod"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Перенос коэффициентов.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Повышающие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понижающие коэффициенты 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неважно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при переносе 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90% случаев </a:t>
            </a:r>
            <a:r>
              <a:rPr lang="ru-RU" sz="1200" dirty="0">
                <a:solidFill>
                  <a:sysClr val="windowText" lastClr="000000"/>
                </a:solidFill>
              </a:rPr>
              <a:t>необходимо внести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вручную. 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Перенос индексов и текущих цен.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Проще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применить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их заново, чем проверять каждую позицию вручную. 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Итоги сметы.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Важно, чтобы они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совпали.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каждой программе заложен свой алгоритм создания итогов, соответственно шаблоны, которые были использованы в одной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программе,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будут читаться в другой программе. 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Различные алгоритмы округления.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 многих сметных программах они различаются, что может привести к расхождениям в итогах сметы и к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временн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ым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затратам на подгонку этих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итогов.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endParaRPr kumimoji="0" lang="ru-RU" sz="135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2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039AC4-8063-4A74-BDF3-7E9C4E096793}"/>
              </a:ext>
            </a:extLst>
          </p:cNvPr>
          <p:cNvSpPr txBox="1">
            <a:spLocks/>
          </p:cNvSpPr>
          <p:nvPr/>
        </p:nvSpPr>
        <p:spPr>
          <a:xfrm>
            <a:off x="791580" y="195486"/>
            <a:ext cx="6480720" cy="5400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Обмен сметными данными через форматы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обмена: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особенности и выгоды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1C03DBA-75EE-4868-A716-E47A7BDFD2BA}"/>
              </a:ext>
            </a:extLst>
          </p:cNvPr>
          <p:cNvSpPr txBox="1">
            <a:spLocks/>
          </p:cNvSpPr>
          <p:nvPr/>
        </p:nvSpPr>
        <p:spPr>
          <a:xfrm>
            <a:off x="251520" y="789552"/>
            <a:ext cx="8437425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Ресурсы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замененные в позиции.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МДС-35 говорит, что так делать не надо, но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многие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сметчики этим  пользуются. </a:t>
            </a:r>
            <a:r>
              <a:rPr lang="ru-RU" sz="1350" dirty="0" smtClean="0">
                <a:solidFill>
                  <a:sysClr val="windowText" lastClr="000000"/>
                </a:solidFill>
                <a:latin typeface="Calibri"/>
              </a:rPr>
              <a:t>Тогда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начинается поиск в позиции: “</a:t>
            </a:r>
            <a:r>
              <a:rPr kumimoji="0" lang="ru-RU" sz="135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что же такое тут вычли или добавили?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Подчиненные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строки.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Не во всех сметных программах это есть, а многие 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заказчики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требуют, чтобы они были. 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Реквизиты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документа.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большинстве случаев их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приходится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дописывать вручную.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Разделы/подразделы/заголовки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всегда корректно могут перейти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 требует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внимания со стороны проверяющего.</a:t>
            </a:r>
          </a:p>
          <a:p>
            <a:pPr marL="257175" lvl="0" indent="-257175">
              <a:buFont typeface="+mj-lt"/>
              <a:buAutoNum type="arabicPeriod" startAt="6"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Позиции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прайс-листам.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При переносе из программы в программу теряется формула расчета стоимости. Прайс листовой позиции, а получаете только итоговую сумму. При необходимости отображения формулы есть 2 варианта: внести ее в наименование позиции или в каждой позиции </a:t>
            </a:r>
            <a:r>
              <a:rPr lang="ru-RU" sz="1350" dirty="0" smtClean="0">
                <a:solidFill>
                  <a:sysClr val="windowText" lastClr="000000"/>
                </a:solidFill>
              </a:rPr>
              <a:t>заново внести формулу.</a:t>
            </a:r>
          </a:p>
          <a:p>
            <a:pPr marL="257175" lvl="0" indent="-257175">
              <a:buFont typeface="+mj-lt"/>
              <a:buAutoNum type="arabicPeriod" startAt="6"/>
              <a:defRPr/>
            </a:pPr>
            <a:r>
              <a:rPr lang="ru-RU" sz="1350" dirty="0" smtClean="0">
                <a:solidFill>
                  <a:sysClr val="windowText" lastClr="000000"/>
                </a:solidFill>
              </a:rPr>
              <a:t>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Особенность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ПК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Гранд-Сметы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ПК «Гранд-Смета» начисления (назначение индексов, коэффициентов к итогам, НР и СП) производятся по видам работ, а алгоритм работы с видами работ в Комплексе А0 отличается от алгоритма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ПК «Гранд-Смета», </a:t>
            </a:r>
            <a:r>
              <a:rPr lang="ru-RU" sz="1350" dirty="0">
                <a:solidFill>
                  <a:sysClr val="windowText" lastClr="000000"/>
                </a:solidFill>
              </a:rPr>
              <a:t>то 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А0 реализована эквивалентная замена: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импорте локальных смет из формата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xml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все начисления  (назначение индексов, коэффициентов к итогам, НР и СП) назначаются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построчно.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BBEA8-AFCF-4C6C-B79A-3AC3EF44EACD}"/>
              </a:ext>
            </a:extLst>
          </p:cNvPr>
          <p:cNvSpPr txBox="1">
            <a:spLocks/>
          </p:cNvSpPr>
          <p:nvPr/>
        </p:nvSpPr>
        <p:spPr>
          <a:xfrm>
            <a:off x="791580" y="141480"/>
            <a:ext cx="6480720" cy="4860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Рекомендации по использованию форматов обмена </a:t>
            </a:r>
            <a:b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ru-RU" sz="15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сайте для разработчиков смет</a:t>
            </a: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C0F8C9-0793-4D16-9F02-8AF1BBACFFA0}"/>
              </a:ext>
            </a:extLst>
          </p:cNvPr>
          <p:cNvSpPr txBox="1">
            <a:spLocks/>
          </p:cNvSpPr>
          <p:nvPr/>
        </p:nvSpPr>
        <p:spPr>
          <a:xfrm>
            <a:off x="305526" y="681540"/>
            <a:ext cx="8496488" cy="421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1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связи с различиями в алгоритмах расчёта стоимости ЛС в Комплексе А0 и ПК Гранд Смета рекомендуется:</a:t>
            </a:r>
            <a:endParaRPr kumimoji="0" lang="ru-RU" sz="112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1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использовать </a:t>
            </a: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следующие возможности Комплекса А0 при составлении смет: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Н-параметры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Концевики</a:t>
            </a: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вычислениями к смете, т.е. использовать строки типа «Печать»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Ресурсную смету  (временно)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Концевики</a:t>
            </a: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 разделам сметы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Более 2-х уровней вложенности разделов: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    Для строк типа «Транспортировка» тип учёта транспорта: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● Свой, ОЗП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● Свой, ЗПМ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● Материал, 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т.е. использовать тип учёта «Аренда»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1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 требованиями сметного дела «Расценка из базы НСИ не должна корректироваться», </a:t>
            </a: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т.е.: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 Не рекомендуется модифицировать ресурсную часть расценки (удалять, добавлять, изменять)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 Рекомендуется все изменения ресурсной части расценки выполнять за расценкой – следующими строками ЛС. 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1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Рекомендуется </a:t>
            </a: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составлении смет в Комплексе А0</a:t>
            </a:r>
            <a:r>
              <a:rPr kumimoji="0" lang="ru-RU" sz="112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Использовать настройку параметров округления «Снести разницу на ПЗ»</a:t>
            </a:r>
          </a:p>
          <a:p>
            <a:pPr marL="257175" marR="0" lvl="0" indent="-257175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arenR"/>
              <a:tabLst/>
              <a:defRPr/>
            </a:pPr>
            <a:r>
              <a:rPr kumimoji="0" lang="ru-RU" sz="112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все строки назначать виды работ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1EC90-0A08-40DE-A438-8E367B347389}"/>
              </a:ext>
            </a:extLst>
          </p:cNvPr>
          <p:cNvSpPr txBox="1">
            <a:spLocks/>
          </p:cNvSpPr>
          <p:nvPr/>
        </p:nvSpPr>
        <p:spPr>
          <a:xfrm>
            <a:off x="791580" y="249492"/>
            <a:ext cx="5724636" cy="5400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 baseline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Рекомендации по использованию форматов обмена (</a:t>
            </a:r>
            <a:r>
              <a:rPr kumimoji="0" lang="ru-RU" sz="135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организационные моменты</a:t>
            </a: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A2DB0C-F286-4AE0-88E0-CAB52D959CA9}"/>
              </a:ext>
            </a:extLst>
          </p:cNvPr>
          <p:cNvSpPr txBox="1">
            <a:spLocks/>
          </p:cNvSpPr>
          <p:nvPr/>
        </p:nvSpPr>
        <p:spPr>
          <a:xfrm>
            <a:off x="467545" y="843558"/>
            <a:ext cx="8322242" cy="378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Компания массово использует форматы обмена, то ей необходим Специалист по форматам обмена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 2" pitchFamily="18" charset="2"/>
              <a:buChar char="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 должен обладать следующими умениями и навыками: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Знать сметное дело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Иметь навыки работы в нескольких сметных программах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Знать суть форматов обмена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Знать особенности настроек сметных программ, участвующих в обмене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Иметь контакты с разработчиками сметных программ, участвующими в обмене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Уметь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диагностировать ошибки по итогам обмена: несоответствие настроек алгоритмов расчёта, округлений, ошибка сметчика, ошибка программиста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Подготавливать требования на этапе заключения договора на разработку смет для упрощения использования форматов обмена в дальнейшем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заключении договора на СМР, в рамках которого предполагается использование форматов обмена, рекомендовать зафиксировать интервал погрешности в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потере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увеличении сметной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стоимости,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 также приложить анкету, которая содержит требования, по которым разрабатывалась смета из п.7</a:t>
            </a:r>
          </a:p>
          <a:p>
            <a:pPr marL="540000" marR="0" lvl="1" indent="-257175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Уметь объяснять Заказчику, почему при использовании формата обмена необходим интервал погрешности передачи сметной стоимости и что достижение обмена «без потерь» влечёт за собой неоправданные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затраты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2657</TotalTime>
  <Words>1123</Words>
  <Application>Microsoft Office PowerPoint</Application>
  <PresentationFormat>Экран (16:9)</PresentationFormat>
  <Paragraphs>264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Arial</vt:lpstr>
      <vt:lpstr>Calibri</vt:lpstr>
      <vt:lpstr>Calibri Light</vt:lpstr>
      <vt:lpstr>Constantia</vt:lpstr>
      <vt:lpstr>Courier New</vt:lpstr>
      <vt:lpstr>Franklin</vt:lpstr>
      <vt:lpstr>Franklin Gothic Book</vt:lpstr>
      <vt:lpstr>Franklin Gothic Demi</vt:lpstr>
      <vt:lpstr>Franklin Gothic Medium</vt:lpstr>
      <vt:lpstr>Times New Roman</vt:lpstr>
      <vt:lpstr>Wingdings</vt:lpstr>
      <vt:lpstr>Wingdings 2</vt:lpstr>
      <vt:lpstr>HDOfficeLightV0</vt:lpstr>
      <vt:lpstr>1_20130522 Шаблон презентации</vt:lpstr>
      <vt:lpstr>Тема Office</vt:lpstr>
      <vt:lpstr>1_Тема Office</vt:lpstr>
      <vt:lpstr>2_Тема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Инфострой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Ирина Олеговна</dc:creator>
  <cp:lastModifiedBy>Романов Геннадий Владимирович</cp:lastModifiedBy>
  <cp:revision>226</cp:revision>
  <cp:lastPrinted>2014-04-14T13:25:26Z</cp:lastPrinted>
  <dcterms:created xsi:type="dcterms:W3CDTF">2014-04-10T07:56:29Z</dcterms:created>
  <dcterms:modified xsi:type="dcterms:W3CDTF">2018-12-11T11:44:17Z</dcterms:modified>
</cp:coreProperties>
</file>